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7" r:id="rId5"/>
    <p:sldId id="290" r:id="rId6"/>
    <p:sldId id="262" r:id="rId7"/>
    <p:sldId id="271" r:id="rId8"/>
    <p:sldId id="272" r:id="rId9"/>
    <p:sldId id="273" r:id="rId10"/>
    <p:sldId id="289" r:id="rId11"/>
    <p:sldId id="263" r:id="rId12"/>
    <p:sldId id="278" r:id="rId13"/>
    <p:sldId id="264" r:id="rId14"/>
    <p:sldId id="265" r:id="rId15"/>
    <p:sldId id="266" r:id="rId16"/>
    <p:sldId id="281" r:id="rId17"/>
    <p:sldId id="279" r:id="rId18"/>
    <p:sldId id="285" r:id="rId19"/>
    <p:sldId id="287" r:id="rId20"/>
    <p:sldId id="267" r:id="rId21"/>
    <p:sldId id="275" r:id="rId22"/>
    <p:sldId id="282" r:id="rId23"/>
    <p:sldId id="270" r:id="rId24"/>
    <p:sldId id="269" r:id="rId25"/>
    <p:sldId id="284" r:id="rId26"/>
    <p:sldId id="299" r:id="rId27"/>
    <p:sldId id="304" r:id="rId28"/>
    <p:sldId id="300" r:id="rId29"/>
    <p:sldId id="319" r:id="rId30"/>
    <p:sldId id="307" r:id="rId31"/>
    <p:sldId id="314" r:id="rId32"/>
    <p:sldId id="315" r:id="rId33"/>
    <p:sldId id="316" r:id="rId34"/>
    <p:sldId id="317" r:id="rId35"/>
    <p:sldId id="318" r:id="rId36"/>
    <p:sldId id="296" r:id="rId37"/>
    <p:sldId id="320" r:id="rId38"/>
  </p:sldIdLst>
  <p:sldSz cx="12192000" cy="6858000"/>
  <p:notesSz cx="6858000" cy="9144000"/>
  <p:custDataLst>
    <p:tags r:id="rId40"/>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BCF"/>
    <a:srgbClr val="FF99FF"/>
    <a:srgbClr val="CC0099"/>
    <a:srgbClr val="3C88C8"/>
    <a:srgbClr val="EE4599"/>
    <a:srgbClr val="660033"/>
    <a:srgbClr val="9933FF"/>
    <a:srgbClr val="0B6D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09" autoAdjust="0"/>
  </p:normalViewPr>
  <p:slideViewPr>
    <p:cSldViewPr snapToGrid="0">
      <p:cViewPr varScale="1">
        <p:scale>
          <a:sx n="102" d="100"/>
          <a:sy n="102" d="100"/>
        </p:scale>
        <p:origin x="9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87202-655A-42F2-B421-44A5BE8F31A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pt-PT"/>
        </a:p>
      </dgm:t>
    </dgm:pt>
    <dgm:pt modelId="{C2CA7045-5096-47E3-8E97-06C357F68387}">
      <dgm:prSet phldrT="[Text]" custT="1"/>
      <dgm:spPr/>
      <dgm:t>
        <a:bodyPr/>
        <a:lstStyle/>
        <a:p>
          <a:r>
            <a:rPr lang="pt-PT" sz="2000" b="1" dirty="0" err="1"/>
            <a:t>Concrete</a:t>
          </a:r>
          <a:r>
            <a:rPr lang="pt-PT" sz="2000" b="1" dirty="0"/>
            <a:t> </a:t>
          </a:r>
          <a:r>
            <a:rPr lang="pt-PT" sz="2000" b="1" dirty="0" err="1"/>
            <a:t>Experience</a:t>
          </a:r>
          <a:r>
            <a:rPr lang="pt-PT" sz="2000" b="1" dirty="0"/>
            <a:t> </a:t>
          </a:r>
          <a:r>
            <a:rPr lang="pt-PT" sz="1600" dirty="0"/>
            <a:t>(</a:t>
          </a:r>
          <a:r>
            <a:rPr lang="pt-PT" sz="1600" dirty="0" err="1"/>
            <a:t>doing</a:t>
          </a:r>
          <a:r>
            <a:rPr lang="pt-PT" sz="1600" dirty="0"/>
            <a:t>/</a:t>
          </a:r>
          <a:r>
            <a:rPr lang="pt-PT" sz="1600" dirty="0" err="1"/>
            <a:t>having</a:t>
          </a:r>
          <a:r>
            <a:rPr lang="pt-PT" sz="1600" dirty="0"/>
            <a:t> </a:t>
          </a:r>
          <a:r>
            <a:rPr lang="pt-PT" sz="1600" dirty="0" err="1"/>
            <a:t>and</a:t>
          </a:r>
          <a:r>
            <a:rPr lang="pt-PT" sz="1600" dirty="0"/>
            <a:t> </a:t>
          </a:r>
          <a:r>
            <a:rPr lang="pt-PT" sz="1600" dirty="0" err="1"/>
            <a:t>experience</a:t>
          </a:r>
          <a:r>
            <a:rPr lang="pt-PT" sz="1600" dirty="0"/>
            <a:t>)</a:t>
          </a:r>
        </a:p>
      </dgm:t>
    </dgm:pt>
    <dgm:pt modelId="{AC99D6A0-2E16-4476-AE9A-07C2F53F79FD}" type="parTrans" cxnId="{6D4444C4-B475-40E1-BFD1-20B09FDC2153}">
      <dgm:prSet/>
      <dgm:spPr/>
      <dgm:t>
        <a:bodyPr/>
        <a:lstStyle/>
        <a:p>
          <a:endParaRPr lang="pt-PT"/>
        </a:p>
      </dgm:t>
    </dgm:pt>
    <dgm:pt modelId="{8830CCBB-D700-497E-9339-6B9329729FF7}" type="sibTrans" cxnId="{6D4444C4-B475-40E1-BFD1-20B09FDC2153}">
      <dgm:prSet/>
      <dgm:spPr/>
      <dgm:t>
        <a:bodyPr/>
        <a:lstStyle/>
        <a:p>
          <a:endParaRPr lang="pt-PT"/>
        </a:p>
      </dgm:t>
    </dgm:pt>
    <dgm:pt modelId="{7C287493-1D7B-4CF7-8588-E573F091D045}">
      <dgm:prSet phldrT="[Text]" custT="1"/>
      <dgm:spPr/>
      <dgm:t>
        <a:bodyPr/>
        <a:lstStyle/>
        <a:p>
          <a:r>
            <a:rPr lang="pt-PT" sz="2000" b="1" dirty="0" err="1"/>
            <a:t>Reflective</a:t>
          </a:r>
          <a:r>
            <a:rPr lang="pt-PT" sz="2000" b="1" dirty="0"/>
            <a:t> </a:t>
          </a:r>
          <a:r>
            <a:rPr lang="pt-PT" sz="2000" b="1" dirty="0" err="1"/>
            <a:t>Observation</a:t>
          </a:r>
          <a:r>
            <a:rPr lang="pt-PT" sz="2000" b="1" dirty="0"/>
            <a:t> </a:t>
          </a:r>
          <a:r>
            <a:rPr lang="pt-PT" sz="1600" dirty="0"/>
            <a:t>(</a:t>
          </a:r>
          <a:r>
            <a:rPr lang="pt-PT" sz="1600" dirty="0" err="1"/>
            <a:t>reviewing</a:t>
          </a:r>
          <a:r>
            <a:rPr lang="pt-PT" sz="1600" dirty="0"/>
            <a:t>/</a:t>
          </a:r>
          <a:r>
            <a:rPr lang="pt-PT" sz="1600" dirty="0" err="1"/>
            <a:t>reflecting</a:t>
          </a:r>
          <a:r>
            <a:rPr lang="pt-PT" sz="1600" dirty="0"/>
            <a:t> </a:t>
          </a:r>
          <a:r>
            <a:rPr lang="pt-PT" sz="1600" dirty="0" err="1"/>
            <a:t>on</a:t>
          </a:r>
          <a:r>
            <a:rPr lang="pt-PT" sz="1600" dirty="0"/>
            <a:t> </a:t>
          </a:r>
          <a:r>
            <a:rPr lang="pt-PT" sz="1600" dirty="0" err="1"/>
            <a:t>the</a:t>
          </a:r>
          <a:r>
            <a:rPr lang="pt-PT" sz="1600" dirty="0"/>
            <a:t> </a:t>
          </a:r>
          <a:r>
            <a:rPr lang="pt-PT" sz="1600" dirty="0" err="1"/>
            <a:t>experience</a:t>
          </a:r>
          <a:r>
            <a:rPr lang="pt-PT" sz="1600" dirty="0"/>
            <a:t>)</a:t>
          </a:r>
        </a:p>
      </dgm:t>
    </dgm:pt>
    <dgm:pt modelId="{1265BECF-FB3C-43B9-B38D-3663778029FB}" type="parTrans" cxnId="{E5F04360-62A1-4187-A878-DC4580E718B4}">
      <dgm:prSet/>
      <dgm:spPr/>
      <dgm:t>
        <a:bodyPr/>
        <a:lstStyle/>
        <a:p>
          <a:endParaRPr lang="pt-PT"/>
        </a:p>
      </dgm:t>
    </dgm:pt>
    <dgm:pt modelId="{8E11A234-3D6D-4D4A-A8C5-91C8B3102CCF}" type="sibTrans" cxnId="{E5F04360-62A1-4187-A878-DC4580E718B4}">
      <dgm:prSet/>
      <dgm:spPr/>
      <dgm:t>
        <a:bodyPr/>
        <a:lstStyle/>
        <a:p>
          <a:endParaRPr lang="pt-PT"/>
        </a:p>
      </dgm:t>
    </dgm:pt>
    <dgm:pt modelId="{BB6B82BB-3ADD-4754-B18C-E68FCA9F58D6}">
      <dgm:prSet phldrT="[Text]" custT="1"/>
      <dgm:spPr/>
      <dgm:t>
        <a:bodyPr/>
        <a:lstStyle/>
        <a:p>
          <a:r>
            <a:rPr lang="pt-PT" sz="2000" b="1" dirty="0" err="1"/>
            <a:t>Abstract</a:t>
          </a:r>
          <a:r>
            <a:rPr lang="pt-PT" sz="2000" b="1" dirty="0"/>
            <a:t> </a:t>
          </a:r>
          <a:r>
            <a:rPr lang="pt-PT" sz="2000" b="1" dirty="0" err="1"/>
            <a:t>Conceptualism</a:t>
          </a:r>
          <a:r>
            <a:rPr lang="pt-PT" sz="2000" b="1" dirty="0"/>
            <a:t> </a:t>
          </a:r>
          <a:r>
            <a:rPr lang="pt-PT" sz="1600" dirty="0"/>
            <a:t>(</a:t>
          </a:r>
          <a:r>
            <a:rPr lang="pt-PT" sz="1600" dirty="0" err="1"/>
            <a:t>concluding</a:t>
          </a:r>
          <a:r>
            <a:rPr lang="pt-PT" sz="1600" dirty="0"/>
            <a:t> /learning </a:t>
          </a:r>
          <a:r>
            <a:rPr lang="pt-PT" sz="1600" dirty="0" err="1"/>
            <a:t>from</a:t>
          </a:r>
          <a:r>
            <a:rPr lang="pt-PT" sz="1600" dirty="0"/>
            <a:t> </a:t>
          </a:r>
          <a:r>
            <a:rPr lang="pt-PT" sz="1600" dirty="0" err="1"/>
            <a:t>the</a:t>
          </a:r>
          <a:r>
            <a:rPr lang="pt-PT" sz="1600" dirty="0"/>
            <a:t> </a:t>
          </a:r>
          <a:r>
            <a:rPr lang="pt-PT" sz="1600" dirty="0" err="1"/>
            <a:t>experience</a:t>
          </a:r>
          <a:r>
            <a:rPr lang="pt-PT" sz="1600" dirty="0"/>
            <a:t>)</a:t>
          </a:r>
        </a:p>
      </dgm:t>
    </dgm:pt>
    <dgm:pt modelId="{028CE774-77F3-41AA-8016-C9B8F7EC0A33}" type="parTrans" cxnId="{6A49A1CF-1BE6-4AD5-93E9-8F260A06AD39}">
      <dgm:prSet/>
      <dgm:spPr/>
      <dgm:t>
        <a:bodyPr/>
        <a:lstStyle/>
        <a:p>
          <a:endParaRPr lang="pt-PT"/>
        </a:p>
      </dgm:t>
    </dgm:pt>
    <dgm:pt modelId="{82C7205D-4160-422F-91BF-ED942A530B25}" type="sibTrans" cxnId="{6A49A1CF-1BE6-4AD5-93E9-8F260A06AD39}">
      <dgm:prSet/>
      <dgm:spPr/>
      <dgm:t>
        <a:bodyPr/>
        <a:lstStyle/>
        <a:p>
          <a:endParaRPr lang="pt-PT"/>
        </a:p>
      </dgm:t>
    </dgm:pt>
    <dgm:pt modelId="{D3E422E2-03C0-4E01-9892-83FC90EEC8D4}">
      <dgm:prSet phldrT="[Text]" custT="1"/>
      <dgm:spPr/>
      <dgm:t>
        <a:bodyPr/>
        <a:lstStyle/>
        <a:p>
          <a:r>
            <a:rPr lang="pt-PT" sz="2000" b="1" dirty="0"/>
            <a:t>Active </a:t>
          </a:r>
          <a:r>
            <a:rPr lang="pt-PT" sz="2000" b="1" dirty="0" err="1"/>
            <a:t>Experimentation</a:t>
          </a:r>
          <a:endParaRPr lang="pt-PT" sz="2000" b="1" dirty="0"/>
        </a:p>
        <a:p>
          <a:r>
            <a:rPr lang="pt-PT" sz="1600" dirty="0"/>
            <a:t>(</a:t>
          </a:r>
          <a:r>
            <a:rPr lang="pt-PT" sz="1600" dirty="0" err="1"/>
            <a:t>planing</a:t>
          </a:r>
          <a:r>
            <a:rPr lang="pt-PT" sz="1600" dirty="0"/>
            <a:t> / </a:t>
          </a:r>
          <a:r>
            <a:rPr lang="pt-PT" sz="1600" dirty="0" err="1"/>
            <a:t>trying</a:t>
          </a:r>
          <a:r>
            <a:rPr lang="pt-PT" sz="1600" dirty="0"/>
            <a:t> out </a:t>
          </a:r>
          <a:r>
            <a:rPr lang="pt-PT" sz="1600" dirty="0" err="1"/>
            <a:t>what</a:t>
          </a:r>
          <a:r>
            <a:rPr lang="pt-PT" sz="1600" dirty="0"/>
            <a:t> </a:t>
          </a:r>
          <a:r>
            <a:rPr lang="pt-PT" sz="1600" dirty="0" err="1"/>
            <a:t>was</a:t>
          </a:r>
          <a:r>
            <a:rPr lang="pt-PT" sz="1600" dirty="0"/>
            <a:t> </a:t>
          </a:r>
          <a:r>
            <a:rPr lang="pt-PT" sz="1600" dirty="0" err="1"/>
            <a:t>learned</a:t>
          </a:r>
          <a:r>
            <a:rPr lang="pt-PT" sz="1600" dirty="0"/>
            <a:t>)</a:t>
          </a:r>
        </a:p>
      </dgm:t>
    </dgm:pt>
    <dgm:pt modelId="{B34D4017-24F9-49EF-A98D-222F020B9423}" type="parTrans" cxnId="{FEC0D9F9-D43E-419A-87AF-4B0023D459FA}">
      <dgm:prSet/>
      <dgm:spPr/>
      <dgm:t>
        <a:bodyPr/>
        <a:lstStyle/>
        <a:p>
          <a:endParaRPr lang="pt-PT"/>
        </a:p>
      </dgm:t>
    </dgm:pt>
    <dgm:pt modelId="{C7E5C15A-74AD-4FE2-A69E-917D1DCC35B1}" type="sibTrans" cxnId="{FEC0D9F9-D43E-419A-87AF-4B0023D459FA}">
      <dgm:prSet/>
      <dgm:spPr/>
      <dgm:t>
        <a:bodyPr/>
        <a:lstStyle/>
        <a:p>
          <a:endParaRPr lang="pt-PT"/>
        </a:p>
      </dgm:t>
    </dgm:pt>
    <dgm:pt modelId="{55961A44-9273-4443-BE19-F348B65DE2F7}" type="pres">
      <dgm:prSet presAssocID="{91B87202-655A-42F2-B421-44A5BE8F31AE}" presName="cycle" presStyleCnt="0">
        <dgm:presLayoutVars>
          <dgm:dir/>
          <dgm:resizeHandles val="exact"/>
        </dgm:presLayoutVars>
      </dgm:prSet>
      <dgm:spPr/>
    </dgm:pt>
    <dgm:pt modelId="{2B18F648-3212-4881-B41A-EC9D5568BD92}" type="pres">
      <dgm:prSet presAssocID="{C2CA7045-5096-47E3-8E97-06C357F68387}" presName="dummy" presStyleCnt="0"/>
      <dgm:spPr/>
    </dgm:pt>
    <dgm:pt modelId="{862DAB36-42B3-4D23-A13A-FA3F70B19F81}" type="pres">
      <dgm:prSet presAssocID="{C2CA7045-5096-47E3-8E97-06C357F68387}" presName="node" presStyleLbl="revTx" presStyleIdx="0" presStyleCnt="4">
        <dgm:presLayoutVars>
          <dgm:bulletEnabled val="1"/>
        </dgm:presLayoutVars>
      </dgm:prSet>
      <dgm:spPr/>
    </dgm:pt>
    <dgm:pt modelId="{10554479-09A4-4388-A9FA-2F79459CA2AC}" type="pres">
      <dgm:prSet presAssocID="{8830CCBB-D700-497E-9339-6B9329729FF7}" presName="sibTrans" presStyleLbl="node1" presStyleIdx="0" presStyleCnt="4"/>
      <dgm:spPr/>
    </dgm:pt>
    <dgm:pt modelId="{6D567AF3-CF9F-48FD-AD43-0401F012BBDF}" type="pres">
      <dgm:prSet presAssocID="{7C287493-1D7B-4CF7-8588-E573F091D045}" presName="dummy" presStyleCnt="0"/>
      <dgm:spPr/>
    </dgm:pt>
    <dgm:pt modelId="{361349F8-EBC5-42DC-84D0-0652C6DC2C36}" type="pres">
      <dgm:prSet presAssocID="{7C287493-1D7B-4CF7-8588-E573F091D045}" presName="node" presStyleLbl="revTx" presStyleIdx="1" presStyleCnt="4">
        <dgm:presLayoutVars>
          <dgm:bulletEnabled val="1"/>
        </dgm:presLayoutVars>
      </dgm:prSet>
      <dgm:spPr/>
    </dgm:pt>
    <dgm:pt modelId="{23883857-755D-42ED-9760-259C36DC43DF}" type="pres">
      <dgm:prSet presAssocID="{8E11A234-3D6D-4D4A-A8C5-91C8B3102CCF}" presName="sibTrans" presStyleLbl="node1" presStyleIdx="1" presStyleCnt="4"/>
      <dgm:spPr/>
    </dgm:pt>
    <dgm:pt modelId="{FD62DC8D-7462-42FA-8D72-F189F92DFA66}" type="pres">
      <dgm:prSet presAssocID="{BB6B82BB-3ADD-4754-B18C-E68FCA9F58D6}" presName="dummy" presStyleCnt="0"/>
      <dgm:spPr/>
    </dgm:pt>
    <dgm:pt modelId="{79BDFA28-8F17-4D0C-AB44-3C30F9DD8E7F}" type="pres">
      <dgm:prSet presAssocID="{BB6B82BB-3ADD-4754-B18C-E68FCA9F58D6}" presName="node" presStyleLbl="revTx" presStyleIdx="2" presStyleCnt="4">
        <dgm:presLayoutVars>
          <dgm:bulletEnabled val="1"/>
        </dgm:presLayoutVars>
      </dgm:prSet>
      <dgm:spPr/>
    </dgm:pt>
    <dgm:pt modelId="{D9959010-E919-45E1-825F-860A4467854C}" type="pres">
      <dgm:prSet presAssocID="{82C7205D-4160-422F-91BF-ED942A530B25}" presName="sibTrans" presStyleLbl="node1" presStyleIdx="2" presStyleCnt="4"/>
      <dgm:spPr/>
    </dgm:pt>
    <dgm:pt modelId="{AF605378-8FA6-4480-83B6-0DDDF94B6DA7}" type="pres">
      <dgm:prSet presAssocID="{D3E422E2-03C0-4E01-9892-83FC90EEC8D4}" presName="dummy" presStyleCnt="0"/>
      <dgm:spPr/>
    </dgm:pt>
    <dgm:pt modelId="{C28AA97C-5621-4C93-8513-9D37EA2C1CBE}" type="pres">
      <dgm:prSet presAssocID="{D3E422E2-03C0-4E01-9892-83FC90EEC8D4}" presName="node" presStyleLbl="revTx" presStyleIdx="3" presStyleCnt="4" custScaleX="115065">
        <dgm:presLayoutVars>
          <dgm:bulletEnabled val="1"/>
        </dgm:presLayoutVars>
      </dgm:prSet>
      <dgm:spPr/>
    </dgm:pt>
    <dgm:pt modelId="{BE89E5F4-8A01-4AD0-A25F-A04D2628689A}" type="pres">
      <dgm:prSet presAssocID="{C7E5C15A-74AD-4FE2-A69E-917D1DCC35B1}" presName="sibTrans" presStyleLbl="node1" presStyleIdx="3" presStyleCnt="4"/>
      <dgm:spPr/>
    </dgm:pt>
  </dgm:ptLst>
  <dgm:cxnLst>
    <dgm:cxn modelId="{EB4E361F-EBE8-422E-8D54-A14C8250E539}" type="presOf" srcId="{82C7205D-4160-422F-91BF-ED942A530B25}" destId="{D9959010-E919-45E1-825F-860A4467854C}" srcOrd="0" destOrd="0" presId="urn:microsoft.com/office/officeart/2005/8/layout/cycle1"/>
    <dgm:cxn modelId="{9628E33A-6028-4C07-90D2-D37A564B83C4}" type="presOf" srcId="{C2CA7045-5096-47E3-8E97-06C357F68387}" destId="{862DAB36-42B3-4D23-A13A-FA3F70B19F81}" srcOrd="0" destOrd="0" presId="urn:microsoft.com/office/officeart/2005/8/layout/cycle1"/>
    <dgm:cxn modelId="{E5F04360-62A1-4187-A878-DC4580E718B4}" srcId="{91B87202-655A-42F2-B421-44A5BE8F31AE}" destId="{7C287493-1D7B-4CF7-8588-E573F091D045}" srcOrd="1" destOrd="0" parTransId="{1265BECF-FB3C-43B9-B38D-3663778029FB}" sibTransId="{8E11A234-3D6D-4D4A-A8C5-91C8B3102CCF}"/>
    <dgm:cxn modelId="{130AC842-B83A-4E5A-A62A-CB9B1862FAC6}" type="presOf" srcId="{C7E5C15A-74AD-4FE2-A69E-917D1DCC35B1}" destId="{BE89E5F4-8A01-4AD0-A25F-A04D2628689A}" srcOrd="0" destOrd="0" presId="urn:microsoft.com/office/officeart/2005/8/layout/cycle1"/>
    <dgm:cxn modelId="{BCB6DB42-6A89-4459-973C-54BA17CC1AEE}" type="presOf" srcId="{8E11A234-3D6D-4D4A-A8C5-91C8B3102CCF}" destId="{23883857-755D-42ED-9760-259C36DC43DF}" srcOrd="0" destOrd="0" presId="urn:microsoft.com/office/officeart/2005/8/layout/cycle1"/>
    <dgm:cxn modelId="{C1012544-6255-4AA7-A48F-BAC698AACF11}" type="presOf" srcId="{91B87202-655A-42F2-B421-44A5BE8F31AE}" destId="{55961A44-9273-4443-BE19-F348B65DE2F7}" srcOrd="0" destOrd="0" presId="urn:microsoft.com/office/officeart/2005/8/layout/cycle1"/>
    <dgm:cxn modelId="{E916AD53-33D8-495F-8303-6C32D72BA478}" type="presOf" srcId="{7C287493-1D7B-4CF7-8588-E573F091D045}" destId="{361349F8-EBC5-42DC-84D0-0652C6DC2C36}" srcOrd="0" destOrd="0" presId="urn:microsoft.com/office/officeart/2005/8/layout/cycle1"/>
    <dgm:cxn modelId="{685C7490-3BE1-42CB-817D-2EAD0603DC32}" type="presOf" srcId="{BB6B82BB-3ADD-4754-B18C-E68FCA9F58D6}" destId="{79BDFA28-8F17-4D0C-AB44-3C30F9DD8E7F}" srcOrd="0" destOrd="0" presId="urn:microsoft.com/office/officeart/2005/8/layout/cycle1"/>
    <dgm:cxn modelId="{93DB54A8-AC99-4DCE-BF9A-EF818C63C929}" type="presOf" srcId="{D3E422E2-03C0-4E01-9892-83FC90EEC8D4}" destId="{C28AA97C-5621-4C93-8513-9D37EA2C1CBE}" srcOrd="0" destOrd="0" presId="urn:microsoft.com/office/officeart/2005/8/layout/cycle1"/>
    <dgm:cxn modelId="{C794E5B3-E883-412F-B3EE-C20BACD00ECB}" type="presOf" srcId="{8830CCBB-D700-497E-9339-6B9329729FF7}" destId="{10554479-09A4-4388-A9FA-2F79459CA2AC}" srcOrd="0" destOrd="0" presId="urn:microsoft.com/office/officeart/2005/8/layout/cycle1"/>
    <dgm:cxn modelId="{6D4444C4-B475-40E1-BFD1-20B09FDC2153}" srcId="{91B87202-655A-42F2-B421-44A5BE8F31AE}" destId="{C2CA7045-5096-47E3-8E97-06C357F68387}" srcOrd="0" destOrd="0" parTransId="{AC99D6A0-2E16-4476-AE9A-07C2F53F79FD}" sibTransId="{8830CCBB-D700-497E-9339-6B9329729FF7}"/>
    <dgm:cxn modelId="{6A49A1CF-1BE6-4AD5-93E9-8F260A06AD39}" srcId="{91B87202-655A-42F2-B421-44A5BE8F31AE}" destId="{BB6B82BB-3ADD-4754-B18C-E68FCA9F58D6}" srcOrd="2" destOrd="0" parTransId="{028CE774-77F3-41AA-8016-C9B8F7EC0A33}" sibTransId="{82C7205D-4160-422F-91BF-ED942A530B25}"/>
    <dgm:cxn modelId="{FEC0D9F9-D43E-419A-87AF-4B0023D459FA}" srcId="{91B87202-655A-42F2-B421-44A5BE8F31AE}" destId="{D3E422E2-03C0-4E01-9892-83FC90EEC8D4}" srcOrd="3" destOrd="0" parTransId="{B34D4017-24F9-49EF-A98D-222F020B9423}" sibTransId="{C7E5C15A-74AD-4FE2-A69E-917D1DCC35B1}"/>
    <dgm:cxn modelId="{B5E60703-EC4A-47B8-8FD8-9116B4A464E2}" type="presParOf" srcId="{55961A44-9273-4443-BE19-F348B65DE2F7}" destId="{2B18F648-3212-4881-B41A-EC9D5568BD92}" srcOrd="0" destOrd="0" presId="urn:microsoft.com/office/officeart/2005/8/layout/cycle1"/>
    <dgm:cxn modelId="{A758AF6B-4A6F-4B97-B5BD-6F751E223358}" type="presParOf" srcId="{55961A44-9273-4443-BE19-F348B65DE2F7}" destId="{862DAB36-42B3-4D23-A13A-FA3F70B19F81}" srcOrd="1" destOrd="0" presId="urn:microsoft.com/office/officeart/2005/8/layout/cycle1"/>
    <dgm:cxn modelId="{EE16C41E-9298-4DAF-ADC4-92973E6A5878}" type="presParOf" srcId="{55961A44-9273-4443-BE19-F348B65DE2F7}" destId="{10554479-09A4-4388-A9FA-2F79459CA2AC}" srcOrd="2" destOrd="0" presId="urn:microsoft.com/office/officeart/2005/8/layout/cycle1"/>
    <dgm:cxn modelId="{D31DF869-0335-4804-9904-1E52E58180B6}" type="presParOf" srcId="{55961A44-9273-4443-BE19-F348B65DE2F7}" destId="{6D567AF3-CF9F-48FD-AD43-0401F012BBDF}" srcOrd="3" destOrd="0" presId="urn:microsoft.com/office/officeart/2005/8/layout/cycle1"/>
    <dgm:cxn modelId="{8888F476-0586-46DA-9474-351250B5015A}" type="presParOf" srcId="{55961A44-9273-4443-BE19-F348B65DE2F7}" destId="{361349F8-EBC5-42DC-84D0-0652C6DC2C36}" srcOrd="4" destOrd="0" presId="urn:microsoft.com/office/officeart/2005/8/layout/cycle1"/>
    <dgm:cxn modelId="{8867D269-F320-4B1B-9B26-A232A2DBC135}" type="presParOf" srcId="{55961A44-9273-4443-BE19-F348B65DE2F7}" destId="{23883857-755D-42ED-9760-259C36DC43DF}" srcOrd="5" destOrd="0" presId="urn:microsoft.com/office/officeart/2005/8/layout/cycle1"/>
    <dgm:cxn modelId="{4E1369F2-415C-4382-BB32-29BED45542D6}" type="presParOf" srcId="{55961A44-9273-4443-BE19-F348B65DE2F7}" destId="{FD62DC8D-7462-42FA-8D72-F189F92DFA66}" srcOrd="6" destOrd="0" presId="urn:microsoft.com/office/officeart/2005/8/layout/cycle1"/>
    <dgm:cxn modelId="{4BC1287D-A8BA-497A-9E98-EF4A6EF91299}" type="presParOf" srcId="{55961A44-9273-4443-BE19-F348B65DE2F7}" destId="{79BDFA28-8F17-4D0C-AB44-3C30F9DD8E7F}" srcOrd="7" destOrd="0" presId="urn:microsoft.com/office/officeart/2005/8/layout/cycle1"/>
    <dgm:cxn modelId="{AC1338A1-74C0-4BE6-B76F-A63A979DAAA5}" type="presParOf" srcId="{55961A44-9273-4443-BE19-F348B65DE2F7}" destId="{D9959010-E919-45E1-825F-860A4467854C}" srcOrd="8" destOrd="0" presId="urn:microsoft.com/office/officeart/2005/8/layout/cycle1"/>
    <dgm:cxn modelId="{293136F4-6F45-48F2-AFFC-F7F15B3EF0D3}" type="presParOf" srcId="{55961A44-9273-4443-BE19-F348B65DE2F7}" destId="{AF605378-8FA6-4480-83B6-0DDDF94B6DA7}" srcOrd="9" destOrd="0" presId="urn:microsoft.com/office/officeart/2005/8/layout/cycle1"/>
    <dgm:cxn modelId="{FFF3641B-C1E3-4B85-ADE0-6D06FEB4C227}" type="presParOf" srcId="{55961A44-9273-4443-BE19-F348B65DE2F7}" destId="{C28AA97C-5621-4C93-8513-9D37EA2C1CBE}" srcOrd="10" destOrd="0" presId="urn:microsoft.com/office/officeart/2005/8/layout/cycle1"/>
    <dgm:cxn modelId="{4CF1E332-CF3E-407F-A651-C9050D6FC18D}" type="presParOf" srcId="{55961A44-9273-4443-BE19-F348B65DE2F7}" destId="{BE89E5F4-8A01-4AD0-A25F-A04D2628689A}"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DAB36-42B3-4D23-A13A-FA3F70B19F81}">
      <dsp:nvSpPr>
        <dsp:cNvPr id="0" name=""/>
        <dsp:cNvSpPr/>
      </dsp:nvSpPr>
      <dsp:spPr>
        <a:xfrm>
          <a:off x="3820357" y="114169"/>
          <a:ext cx="1805550" cy="180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PT" sz="2000" b="1" kern="1200" dirty="0" err="1"/>
            <a:t>Concrete</a:t>
          </a:r>
          <a:r>
            <a:rPr lang="pt-PT" sz="2000" b="1" kern="1200" dirty="0"/>
            <a:t> </a:t>
          </a:r>
          <a:r>
            <a:rPr lang="pt-PT" sz="2000" b="1" kern="1200" dirty="0" err="1"/>
            <a:t>Experience</a:t>
          </a:r>
          <a:r>
            <a:rPr lang="pt-PT" sz="2000" b="1" kern="1200" dirty="0"/>
            <a:t> </a:t>
          </a:r>
          <a:r>
            <a:rPr lang="pt-PT" sz="1600" kern="1200" dirty="0"/>
            <a:t>(</a:t>
          </a:r>
          <a:r>
            <a:rPr lang="pt-PT" sz="1600" kern="1200" dirty="0" err="1"/>
            <a:t>doing</a:t>
          </a:r>
          <a:r>
            <a:rPr lang="pt-PT" sz="1600" kern="1200" dirty="0"/>
            <a:t>/</a:t>
          </a:r>
          <a:r>
            <a:rPr lang="pt-PT" sz="1600" kern="1200" dirty="0" err="1"/>
            <a:t>having</a:t>
          </a:r>
          <a:r>
            <a:rPr lang="pt-PT" sz="1600" kern="1200" dirty="0"/>
            <a:t> </a:t>
          </a:r>
          <a:r>
            <a:rPr lang="pt-PT" sz="1600" kern="1200" dirty="0" err="1"/>
            <a:t>and</a:t>
          </a:r>
          <a:r>
            <a:rPr lang="pt-PT" sz="1600" kern="1200" dirty="0"/>
            <a:t> </a:t>
          </a:r>
          <a:r>
            <a:rPr lang="pt-PT" sz="1600" kern="1200" dirty="0" err="1"/>
            <a:t>experience</a:t>
          </a:r>
          <a:r>
            <a:rPr lang="pt-PT" sz="1600" kern="1200" dirty="0"/>
            <a:t>)</a:t>
          </a:r>
        </a:p>
      </dsp:txBody>
      <dsp:txXfrm>
        <a:off x="3820357" y="114169"/>
        <a:ext cx="1805550" cy="1805550"/>
      </dsp:txXfrm>
    </dsp:sp>
    <dsp:sp modelId="{10554479-09A4-4388-A9FA-2F79459CA2AC}">
      <dsp:nvSpPr>
        <dsp:cNvPr id="0" name=""/>
        <dsp:cNvSpPr/>
      </dsp:nvSpPr>
      <dsp:spPr>
        <a:xfrm>
          <a:off x="637540" y="-13"/>
          <a:ext cx="5102549" cy="5102549"/>
        </a:xfrm>
        <a:prstGeom prst="circularArrow">
          <a:avLst>
            <a:gd name="adj1" fmla="val 6900"/>
            <a:gd name="adj2" fmla="val 465198"/>
            <a:gd name="adj3" fmla="val 550062"/>
            <a:gd name="adj4" fmla="val 20584740"/>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349F8-EBC5-42DC-84D0-0652C6DC2C36}">
      <dsp:nvSpPr>
        <dsp:cNvPr id="0" name=""/>
        <dsp:cNvSpPr/>
      </dsp:nvSpPr>
      <dsp:spPr>
        <a:xfrm>
          <a:off x="3820357" y="3182803"/>
          <a:ext cx="1805550" cy="180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PT" sz="2000" b="1" kern="1200" dirty="0" err="1"/>
            <a:t>Reflective</a:t>
          </a:r>
          <a:r>
            <a:rPr lang="pt-PT" sz="2000" b="1" kern="1200" dirty="0"/>
            <a:t> </a:t>
          </a:r>
          <a:r>
            <a:rPr lang="pt-PT" sz="2000" b="1" kern="1200" dirty="0" err="1"/>
            <a:t>Observation</a:t>
          </a:r>
          <a:r>
            <a:rPr lang="pt-PT" sz="2000" b="1" kern="1200" dirty="0"/>
            <a:t> </a:t>
          </a:r>
          <a:r>
            <a:rPr lang="pt-PT" sz="1600" kern="1200" dirty="0"/>
            <a:t>(</a:t>
          </a:r>
          <a:r>
            <a:rPr lang="pt-PT" sz="1600" kern="1200" dirty="0" err="1"/>
            <a:t>reviewing</a:t>
          </a:r>
          <a:r>
            <a:rPr lang="pt-PT" sz="1600" kern="1200" dirty="0"/>
            <a:t>/</a:t>
          </a:r>
          <a:r>
            <a:rPr lang="pt-PT" sz="1600" kern="1200" dirty="0" err="1"/>
            <a:t>reflecting</a:t>
          </a:r>
          <a:r>
            <a:rPr lang="pt-PT" sz="1600" kern="1200" dirty="0"/>
            <a:t> </a:t>
          </a:r>
          <a:r>
            <a:rPr lang="pt-PT" sz="1600" kern="1200" dirty="0" err="1"/>
            <a:t>on</a:t>
          </a:r>
          <a:r>
            <a:rPr lang="pt-PT" sz="1600" kern="1200" dirty="0"/>
            <a:t> </a:t>
          </a:r>
          <a:r>
            <a:rPr lang="pt-PT" sz="1600" kern="1200" dirty="0" err="1"/>
            <a:t>the</a:t>
          </a:r>
          <a:r>
            <a:rPr lang="pt-PT" sz="1600" kern="1200" dirty="0"/>
            <a:t> </a:t>
          </a:r>
          <a:r>
            <a:rPr lang="pt-PT" sz="1600" kern="1200" dirty="0" err="1"/>
            <a:t>experience</a:t>
          </a:r>
          <a:r>
            <a:rPr lang="pt-PT" sz="1600" kern="1200" dirty="0"/>
            <a:t>)</a:t>
          </a:r>
        </a:p>
      </dsp:txBody>
      <dsp:txXfrm>
        <a:off x="3820357" y="3182803"/>
        <a:ext cx="1805550" cy="1805550"/>
      </dsp:txXfrm>
    </dsp:sp>
    <dsp:sp modelId="{23883857-755D-42ED-9760-259C36DC43DF}">
      <dsp:nvSpPr>
        <dsp:cNvPr id="0" name=""/>
        <dsp:cNvSpPr/>
      </dsp:nvSpPr>
      <dsp:spPr>
        <a:xfrm>
          <a:off x="637540" y="-13"/>
          <a:ext cx="5102549" cy="5102549"/>
        </a:xfrm>
        <a:prstGeom prst="circularArrow">
          <a:avLst>
            <a:gd name="adj1" fmla="val 6900"/>
            <a:gd name="adj2" fmla="val 465198"/>
            <a:gd name="adj3" fmla="val 5950062"/>
            <a:gd name="adj4" fmla="val 4384740"/>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DFA28-8F17-4D0C-AB44-3C30F9DD8E7F}">
      <dsp:nvSpPr>
        <dsp:cNvPr id="0" name=""/>
        <dsp:cNvSpPr/>
      </dsp:nvSpPr>
      <dsp:spPr>
        <a:xfrm>
          <a:off x="751722" y="3182803"/>
          <a:ext cx="1805550" cy="180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PT" sz="2000" b="1" kern="1200" dirty="0" err="1"/>
            <a:t>Abstract</a:t>
          </a:r>
          <a:r>
            <a:rPr lang="pt-PT" sz="2000" b="1" kern="1200" dirty="0"/>
            <a:t> </a:t>
          </a:r>
          <a:r>
            <a:rPr lang="pt-PT" sz="2000" b="1" kern="1200" dirty="0" err="1"/>
            <a:t>Conceptualism</a:t>
          </a:r>
          <a:r>
            <a:rPr lang="pt-PT" sz="2000" b="1" kern="1200" dirty="0"/>
            <a:t> </a:t>
          </a:r>
          <a:r>
            <a:rPr lang="pt-PT" sz="1600" kern="1200" dirty="0"/>
            <a:t>(</a:t>
          </a:r>
          <a:r>
            <a:rPr lang="pt-PT" sz="1600" kern="1200" dirty="0" err="1"/>
            <a:t>concluding</a:t>
          </a:r>
          <a:r>
            <a:rPr lang="pt-PT" sz="1600" kern="1200" dirty="0"/>
            <a:t> /learning </a:t>
          </a:r>
          <a:r>
            <a:rPr lang="pt-PT" sz="1600" kern="1200" dirty="0" err="1"/>
            <a:t>from</a:t>
          </a:r>
          <a:r>
            <a:rPr lang="pt-PT" sz="1600" kern="1200" dirty="0"/>
            <a:t> </a:t>
          </a:r>
          <a:r>
            <a:rPr lang="pt-PT" sz="1600" kern="1200" dirty="0" err="1"/>
            <a:t>the</a:t>
          </a:r>
          <a:r>
            <a:rPr lang="pt-PT" sz="1600" kern="1200" dirty="0"/>
            <a:t> </a:t>
          </a:r>
          <a:r>
            <a:rPr lang="pt-PT" sz="1600" kern="1200" dirty="0" err="1"/>
            <a:t>experience</a:t>
          </a:r>
          <a:r>
            <a:rPr lang="pt-PT" sz="1600" kern="1200" dirty="0"/>
            <a:t>)</a:t>
          </a:r>
        </a:p>
      </dsp:txBody>
      <dsp:txXfrm>
        <a:off x="751722" y="3182803"/>
        <a:ext cx="1805550" cy="1805550"/>
      </dsp:txXfrm>
    </dsp:sp>
    <dsp:sp modelId="{D9959010-E919-45E1-825F-860A4467854C}">
      <dsp:nvSpPr>
        <dsp:cNvPr id="0" name=""/>
        <dsp:cNvSpPr/>
      </dsp:nvSpPr>
      <dsp:spPr>
        <a:xfrm>
          <a:off x="637540" y="-13"/>
          <a:ext cx="5102549" cy="5102549"/>
        </a:xfrm>
        <a:prstGeom prst="circularArrow">
          <a:avLst>
            <a:gd name="adj1" fmla="val 6900"/>
            <a:gd name="adj2" fmla="val 465198"/>
            <a:gd name="adj3" fmla="val 11350062"/>
            <a:gd name="adj4" fmla="val 9784740"/>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AA97C-5621-4C93-8513-9D37EA2C1CBE}">
      <dsp:nvSpPr>
        <dsp:cNvPr id="0" name=""/>
        <dsp:cNvSpPr/>
      </dsp:nvSpPr>
      <dsp:spPr>
        <a:xfrm>
          <a:off x="615719" y="114169"/>
          <a:ext cx="2077556" cy="180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PT" sz="2000" b="1" kern="1200" dirty="0"/>
            <a:t>Active </a:t>
          </a:r>
          <a:r>
            <a:rPr lang="pt-PT" sz="2000" b="1" kern="1200" dirty="0" err="1"/>
            <a:t>Experimentation</a:t>
          </a:r>
          <a:endParaRPr lang="pt-PT" sz="2000" b="1" kern="1200" dirty="0"/>
        </a:p>
        <a:p>
          <a:pPr marL="0" lvl="0" indent="0" algn="ctr" defTabSz="889000">
            <a:lnSpc>
              <a:spcPct val="90000"/>
            </a:lnSpc>
            <a:spcBef>
              <a:spcPct val="0"/>
            </a:spcBef>
            <a:spcAft>
              <a:spcPct val="35000"/>
            </a:spcAft>
            <a:buNone/>
          </a:pPr>
          <a:r>
            <a:rPr lang="pt-PT" sz="1600" kern="1200" dirty="0"/>
            <a:t>(</a:t>
          </a:r>
          <a:r>
            <a:rPr lang="pt-PT" sz="1600" kern="1200" dirty="0" err="1"/>
            <a:t>planing</a:t>
          </a:r>
          <a:r>
            <a:rPr lang="pt-PT" sz="1600" kern="1200" dirty="0"/>
            <a:t> / </a:t>
          </a:r>
          <a:r>
            <a:rPr lang="pt-PT" sz="1600" kern="1200" dirty="0" err="1"/>
            <a:t>trying</a:t>
          </a:r>
          <a:r>
            <a:rPr lang="pt-PT" sz="1600" kern="1200" dirty="0"/>
            <a:t> out </a:t>
          </a:r>
          <a:r>
            <a:rPr lang="pt-PT" sz="1600" kern="1200" dirty="0" err="1"/>
            <a:t>what</a:t>
          </a:r>
          <a:r>
            <a:rPr lang="pt-PT" sz="1600" kern="1200" dirty="0"/>
            <a:t> </a:t>
          </a:r>
          <a:r>
            <a:rPr lang="pt-PT" sz="1600" kern="1200" dirty="0" err="1"/>
            <a:t>was</a:t>
          </a:r>
          <a:r>
            <a:rPr lang="pt-PT" sz="1600" kern="1200" dirty="0"/>
            <a:t> </a:t>
          </a:r>
          <a:r>
            <a:rPr lang="pt-PT" sz="1600" kern="1200" dirty="0" err="1"/>
            <a:t>learned</a:t>
          </a:r>
          <a:r>
            <a:rPr lang="pt-PT" sz="1600" kern="1200" dirty="0"/>
            <a:t>)</a:t>
          </a:r>
        </a:p>
      </dsp:txBody>
      <dsp:txXfrm>
        <a:off x="615719" y="114169"/>
        <a:ext cx="2077556" cy="1805550"/>
      </dsp:txXfrm>
    </dsp:sp>
    <dsp:sp modelId="{BE89E5F4-8A01-4AD0-A25F-A04D2628689A}">
      <dsp:nvSpPr>
        <dsp:cNvPr id="0" name=""/>
        <dsp:cNvSpPr/>
      </dsp:nvSpPr>
      <dsp:spPr>
        <a:xfrm>
          <a:off x="637540" y="-13"/>
          <a:ext cx="5102549" cy="5102549"/>
        </a:xfrm>
        <a:prstGeom prst="circularArrow">
          <a:avLst>
            <a:gd name="adj1" fmla="val 6900"/>
            <a:gd name="adj2" fmla="val 465198"/>
            <a:gd name="adj3" fmla="val 16750062"/>
            <a:gd name="adj4" fmla="val 15407917"/>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D12106-2005-4B0A-A320-5481DD10AE4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pt-PT" sz="1200" b="0" i="0" u="none" strike="noStrike" kern="1200" cap="none" spc="0" baseline="0">
                <a:solidFill>
                  <a:srgbClr val="000000"/>
                </a:solidFill>
                <a:uFillTx/>
                <a:latin typeface="Calibri"/>
              </a:defRPr>
            </a:lvl1pPr>
          </a:lstStyle>
          <a:p>
            <a:pPr lvl="0"/>
            <a:endParaRPr lang="pt-PT"/>
          </a:p>
        </p:txBody>
      </p:sp>
      <p:sp>
        <p:nvSpPr>
          <p:cNvPr id="3" name="Date Placeholder 2">
            <a:extLst>
              <a:ext uri="{FF2B5EF4-FFF2-40B4-BE49-F238E27FC236}">
                <a16:creationId xmlns:a16="http://schemas.microsoft.com/office/drawing/2014/main" id="{0C18CA77-3314-4298-9B6E-B4F9E352A7EA}"/>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pt-PT" sz="1200" b="0" i="0" u="none" strike="noStrike" kern="1200" cap="none" spc="0" baseline="0">
                <a:solidFill>
                  <a:srgbClr val="000000"/>
                </a:solidFill>
                <a:uFillTx/>
                <a:latin typeface="Calibri"/>
              </a:defRPr>
            </a:lvl1pPr>
          </a:lstStyle>
          <a:p>
            <a:pPr lvl="0"/>
            <a:fld id="{6636D601-C143-42ED-AE04-16D2E088AB71}" type="datetime1">
              <a:rPr lang="pt-PT"/>
              <a:pPr lvl="0"/>
              <a:t>10/05/2021</a:t>
            </a:fld>
            <a:endParaRPr lang="pt-PT"/>
          </a:p>
        </p:txBody>
      </p:sp>
      <p:sp>
        <p:nvSpPr>
          <p:cNvPr id="4" name="Slide Image Placeholder 3">
            <a:extLst>
              <a:ext uri="{FF2B5EF4-FFF2-40B4-BE49-F238E27FC236}">
                <a16:creationId xmlns:a16="http://schemas.microsoft.com/office/drawing/2014/main" id="{17F27B87-73C5-46BC-9E0A-31A4C6810E6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F4D9A6FD-2A1A-4555-929C-5D7584B08FB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a:extLst>
              <a:ext uri="{FF2B5EF4-FFF2-40B4-BE49-F238E27FC236}">
                <a16:creationId xmlns:a16="http://schemas.microsoft.com/office/drawing/2014/main" id="{3852A1A0-D75D-4E63-A122-DEAD34CB3C3E}"/>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pt-PT" sz="1200" b="0" i="0" u="none" strike="noStrike" kern="1200" cap="none" spc="0" baseline="0">
                <a:solidFill>
                  <a:srgbClr val="000000"/>
                </a:solidFill>
                <a:uFillTx/>
                <a:latin typeface="Calibri"/>
              </a:defRPr>
            </a:lvl1pPr>
          </a:lstStyle>
          <a:p>
            <a:pPr lvl="0"/>
            <a:endParaRPr lang="pt-PT"/>
          </a:p>
        </p:txBody>
      </p:sp>
      <p:sp>
        <p:nvSpPr>
          <p:cNvPr id="7" name="Slide Number Placeholder 6">
            <a:extLst>
              <a:ext uri="{FF2B5EF4-FFF2-40B4-BE49-F238E27FC236}">
                <a16:creationId xmlns:a16="http://schemas.microsoft.com/office/drawing/2014/main" id="{173670A3-262B-4FCB-B5CA-502ECDB0D259}"/>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pt-PT" sz="1200" b="0" i="0" u="none" strike="noStrike" kern="1200" cap="none" spc="0" baseline="0">
                <a:solidFill>
                  <a:srgbClr val="000000"/>
                </a:solidFill>
                <a:uFillTx/>
                <a:latin typeface="Calibri"/>
              </a:defRPr>
            </a:lvl1pPr>
          </a:lstStyle>
          <a:p>
            <a:pPr lvl="0"/>
            <a:fld id="{42B020BE-E19A-416C-B17E-942C9A7D06DD}" type="slidenum">
              <a:t>‹#›</a:t>
            </a:fld>
            <a:endParaRPr lang="pt-PT"/>
          </a:p>
        </p:txBody>
      </p:sp>
    </p:spTree>
    <p:extLst>
      <p:ext uri="{BB962C8B-B14F-4D97-AF65-F5344CB8AC3E}">
        <p14:creationId xmlns:p14="http://schemas.microsoft.com/office/powerpoint/2010/main" val="301433071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4BE36-E306-4C34-B2E1-E1A68A0EE2A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074E4CB-93D8-44B1-9678-74CC5230ABB0}"/>
              </a:ext>
            </a:extLst>
          </p:cNvPr>
          <p:cNvSpPr txBox="1">
            <a:spLocks noGrp="1"/>
          </p:cNvSpPr>
          <p:nvPr>
            <p:ph type="body" sz="quarter" idx="1"/>
          </p:nvPr>
        </p:nvSpPr>
        <p:spPr/>
        <p:txBody>
          <a:bodyPr/>
          <a:lstStyle/>
          <a:p>
            <a:pPr lvl="0"/>
            <a:r>
              <a:rPr lang="pt-PT"/>
              <a:t>OECD – Organisation for Economic Cooperation and Development</a:t>
            </a:r>
          </a:p>
        </p:txBody>
      </p:sp>
      <p:sp>
        <p:nvSpPr>
          <p:cNvPr id="4" name="Slide Number Placeholder 3">
            <a:extLst>
              <a:ext uri="{FF2B5EF4-FFF2-40B4-BE49-F238E27FC236}">
                <a16:creationId xmlns:a16="http://schemas.microsoft.com/office/drawing/2014/main" id="{5777717C-DDAC-4809-854B-8A8A294556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395B152-F8E2-44DB-8550-E363D9DC3924}" type="slidenum">
              <a:t>5</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err="1"/>
              <a:t>If</a:t>
            </a:r>
            <a:r>
              <a:rPr lang="pt-PT" dirty="0"/>
              <a:t> </a:t>
            </a:r>
            <a:r>
              <a:rPr lang="pt-PT" dirty="0" err="1"/>
              <a:t>you</a:t>
            </a:r>
            <a:r>
              <a:rPr lang="pt-PT" dirty="0"/>
              <a:t> </a:t>
            </a:r>
            <a:r>
              <a:rPr lang="pt-PT" dirty="0" err="1"/>
              <a:t>want</a:t>
            </a:r>
            <a:r>
              <a:rPr lang="pt-PT" dirty="0"/>
              <a:t> to </a:t>
            </a:r>
            <a:r>
              <a:rPr lang="pt-PT" dirty="0" err="1"/>
              <a:t>go</a:t>
            </a:r>
            <a:r>
              <a:rPr lang="pt-PT" dirty="0"/>
              <a:t> </a:t>
            </a:r>
            <a:r>
              <a:rPr lang="pt-PT" dirty="0" err="1"/>
              <a:t>fast</a:t>
            </a:r>
            <a:r>
              <a:rPr lang="pt-PT" dirty="0"/>
              <a:t>, </a:t>
            </a:r>
            <a:r>
              <a:rPr lang="pt-PT" dirty="0" err="1"/>
              <a:t>go</a:t>
            </a:r>
            <a:r>
              <a:rPr lang="pt-PT" dirty="0"/>
              <a:t> </a:t>
            </a:r>
            <a:r>
              <a:rPr lang="pt-PT" dirty="0" err="1"/>
              <a:t>alone</a:t>
            </a:r>
            <a:r>
              <a:rPr lang="pt-PT" dirty="0"/>
              <a:t>. </a:t>
            </a:r>
            <a:r>
              <a:rPr lang="pt-PT" dirty="0" err="1"/>
              <a:t>If</a:t>
            </a:r>
            <a:r>
              <a:rPr lang="pt-PT" dirty="0"/>
              <a:t> </a:t>
            </a:r>
            <a:r>
              <a:rPr lang="pt-PT" dirty="0" err="1"/>
              <a:t>you</a:t>
            </a:r>
            <a:r>
              <a:rPr lang="pt-PT" dirty="0"/>
              <a:t> </a:t>
            </a:r>
            <a:r>
              <a:rPr lang="pt-PT" dirty="0" err="1"/>
              <a:t>want</a:t>
            </a:r>
            <a:r>
              <a:rPr lang="pt-PT" dirty="0"/>
              <a:t> to </a:t>
            </a:r>
            <a:r>
              <a:rPr lang="pt-PT" dirty="0" err="1"/>
              <a:t>go</a:t>
            </a:r>
            <a:r>
              <a:rPr lang="pt-PT" dirty="0"/>
              <a:t> </a:t>
            </a:r>
            <a:r>
              <a:rPr lang="pt-PT" dirty="0" err="1"/>
              <a:t>far</a:t>
            </a:r>
            <a:r>
              <a:rPr lang="pt-PT" dirty="0"/>
              <a:t>, </a:t>
            </a:r>
            <a:r>
              <a:rPr lang="pt-PT" dirty="0" err="1"/>
              <a:t>go</a:t>
            </a:r>
            <a:r>
              <a:rPr lang="pt-PT" dirty="0"/>
              <a:t> </a:t>
            </a:r>
            <a:r>
              <a:rPr lang="pt-PT" dirty="0" err="1"/>
              <a:t>together</a:t>
            </a:r>
            <a:r>
              <a:rPr lang="pt-PT" dirty="0"/>
              <a:t>. </a:t>
            </a:r>
          </a:p>
          <a:p>
            <a:endParaRPr lang="pt-PT" dirty="0"/>
          </a:p>
        </p:txBody>
      </p:sp>
      <p:sp>
        <p:nvSpPr>
          <p:cNvPr id="4" name="Slide Number Placeholder 3"/>
          <p:cNvSpPr>
            <a:spLocks noGrp="1"/>
          </p:cNvSpPr>
          <p:nvPr>
            <p:ph type="sldNum" sz="quarter" idx="5"/>
          </p:nvPr>
        </p:nvSpPr>
        <p:spPr/>
        <p:txBody>
          <a:bodyPr/>
          <a:lstStyle/>
          <a:p>
            <a:pPr lvl="0"/>
            <a:fld id="{42B020BE-E19A-416C-B17E-942C9A7D06DD}" type="slidenum">
              <a:rPr lang="pt-PT" smtClean="0"/>
              <a:t>29</a:t>
            </a:fld>
            <a:endParaRPr lang="pt-PT"/>
          </a:p>
        </p:txBody>
      </p:sp>
    </p:spTree>
    <p:extLst>
      <p:ext uri="{BB962C8B-B14F-4D97-AF65-F5344CB8AC3E}">
        <p14:creationId xmlns:p14="http://schemas.microsoft.com/office/powerpoint/2010/main" val="24879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project-based, active learning or independent learning</a:t>
            </a:r>
          </a:p>
          <a:p>
            <a:r>
              <a:rPr lang="en-GB" dirty="0"/>
              <a:t>These can be piloted in specific programmes; emerging good practices should be shared amongst teacher educators to eventually become embedded in day-to-day pedagogy. Non-traditional learning environments (real-life situations, out of classroom) should be available for all students.</a:t>
            </a:r>
          </a:p>
          <a:p>
            <a:r>
              <a:rPr lang="en-GB" dirty="0"/>
              <a:t>Make room for experimentation. New teaching methods and innovative projects are given space and support to succeed. Educators are allowed an experimental attitude acknowledging that sometimes things will fail.</a:t>
            </a:r>
          </a:p>
          <a:p>
            <a:endParaRPr lang="pt-PT" dirty="0"/>
          </a:p>
        </p:txBody>
      </p:sp>
      <p:sp>
        <p:nvSpPr>
          <p:cNvPr id="4" name="Slide Number Placeholder 3"/>
          <p:cNvSpPr>
            <a:spLocks noGrp="1"/>
          </p:cNvSpPr>
          <p:nvPr>
            <p:ph type="sldNum" sz="quarter" idx="5"/>
          </p:nvPr>
        </p:nvSpPr>
        <p:spPr/>
        <p:txBody>
          <a:bodyPr/>
          <a:lstStyle/>
          <a:p>
            <a:pPr lvl="0"/>
            <a:fld id="{42B020BE-E19A-416C-B17E-942C9A7D06DD}" type="slidenum">
              <a:rPr lang="pt-PT" smtClean="0"/>
              <a:t>33</a:t>
            </a:fld>
            <a:endParaRPr lang="pt-PT"/>
          </a:p>
        </p:txBody>
      </p:sp>
    </p:spTree>
    <p:extLst>
      <p:ext uri="{BB962C8B-B14F-4D97-AF65-F5344CB8AC3E}">
        <p14:creationId xmlns:p14="http://schemas.microsoft.com/office/powerpoint/2010/main" val="34362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5053B-E68E-4AD9-8C84-C6CFA91AD02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B9E834-FA58-4B0F-AE24-C6280D011C40}"/>
              </a:ext>
            </a:extLst>
          </p:cNvPr>
          <p:cNvSpPr txBox="1">
            <a:spLocks noGrp="1"/>
          </p:cNvSpPr>
          <p:nvPr>
            <p:ph type="body" sz="quarter" idx="1"/>
          </p:nvPr>
        </p:nvSpPr>
        <p:spPr/>
        <p:txBody>
          <a:bodyPr/>
          <a:lstStyle/>
          <a:p>
            <a:pPr lvl="0"/>
            <a:r>
              <a:rPr lang="pt-PT"/>
              <a:t>Give EntreComp factsheet</a:t>
            </a:r>
          </a:p>
        </p:txBody>
      </p:sp>
      <p:sp>
        <p:nvSpPr>
          <p:cNvPr id="4" name="Slide Number Placeholder 3">
            <a:extLst>
              <a:ext uri="{FF2B5EF4-FFF2-40B4-BE49-F238E27FC236}">
                <a16:creationId xmlns:a16="http://schemas.microsoft.com/office/drawing/2014/main" id="{17D067F1-B453-4761-977D-D34DCF53B61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F79A8C-8755-49EC-B914-ED81212DC703}" type="slidenum">
              <a:t>13</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8F2C0-160E-41D7-B013-1D9831F5AA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AD6E7A-7D4F-45B4-BCA7-CE96B4E4E2DD}"/>
              </a:ext>
            </a:extLst>
          </p:cNvPr>
          <p:cNvSpPr txBox="1">
            <a:spLocks noGrp="1"/>
          </p:cNvSpPr>
          <p:nvPr>
            <p:ph type="body" sz="quarter" idx="1"/>
          </p:nvPr>
        </p:nvSpPr>
        <p:spPr/>
        <p:txBody>
          <a:bodyPr/>
          <a:lstStyle/>
          <a:p>
            <a:pPr lvl="0"/>
            <a:r>
              <a:rPr lang="en-US"/>
              <a:t>Competence oriented education refers to a teaching and learning approach that aims at developing key competences including relevant knowledge, skills and attitudes. It is best explained if compared with knowledge-based teaching and learning, which focuses on the knowledge aspect only.</a:t>
            </a:r>
          </a:p>
        </p:txBody>
      </p:sp>
      <p:sp>
        <p:nvSpPr>
          <p:cNvPr id="4" name="Slide Number Placeholder 3">
            <a:extLst>
              <a:ext uri="{FF2B5EF4-FFF2-40B4-BE49-F238E27FC236}">
                <a16:creationId xmlns:a16="http://schemas.microsoft.com/office/drawing/2014/main" id="{798D822C-59E9-45F6-BDDA-6BC853256E9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85F349-244B-4DC8-943F-73B8B3243BAE}" type="slidenum">
              <a:t>17</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64653-4163-4ABF-A0A9-2139460683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68D0FA-2FDF-4A99-BF43-6B52AF051433}"/>
              </a:ext>
            </a:extLst>
          </p:cNvPr>
          <p:cNvSpPr txBox="1">
            <a:spLocks noGrp="1"/>
          </p:cNvSpPr>
          <p:nvPr>
            <p:ph type="body" sz="quarter" idx="1"/>
          </p:nvPr>
        </p:nvSpPr>
        <p:spPr/>
        <p:txBody>
          <a:bodyPr/>
          <a:lstStyle/>
          <a:p>
            <a:pPr lvl="0"/>
            <a:r>
              <a:rPr lang="en-US"/>
              <a:t>Competence oriented education refers to a teaching and learning approach that aims at developing key competences including relevant knowledge, skills and attitudes. It is best explained if compared with knowledge-based teaching and learning, which focuses on the knowledge aspect only.</a:t>
            </a:r>
          </a:p>
        </p:txBody>
      </p:sp>
      <p:sp>
        <p:nvSpPr>
          <p:cNvPr id="4" name="Slide Number Placeholder 3">
            <a:extLst>
              <a:ext uri="{FF2B5EF4-FFF2-40B4-BE49-F238E27FC236}">
                <a16:creationId xmlns:a16="http://schemas.microsoft.com/office/drawing/2014/main" id="{16E05276-6D6A-4A52-B467-73DBBB8D8B2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9238A2-0A5A-4D2C-98DA-3A9A7E706749}" type="slidenum">
              <a:t>18</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1A4FE-F18F-4860-A684-755E942AA2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3A4678B-6421-47DE-975D-5E19CACEAC1F}"/>
              </a:ext>
            </a:extLst>
          </p:cNvPr>
          <p:cNvSpPr txBox="1">
            <a:spLocks noGrp="1"/>
          </p:cNvSpPr>
          <p:nvPr>
            <p:ph type="body" sz="quarter" idx="1"/>
          </p:nvPr>
        </p:nvSpPr>
        <p:spPr/>
        <p:txBody>
          <a:bodyPr/>
          <a:lstStyle/>
          <a:p>
            <a:pPr lvl="0"/>
            <a:r>
              <a:rPr lang="en-US"/>
              <a:t>Competence oriented approaches such as project based, arts based, inquiry based, experiential or work-based learning, improve learning outcomes and learner engagement. At the same time, they offer opportunities for innovation, collaboration and cross-discipline learning; they put learners at the centre and ask for their active participation. Digital technologies used in project-based learning, for example, improve the studying process and support the development of digital competences. When combined with social and emotional learning and health-enhancing physical activities, competence-oriented approaches increase the overall learners’ motivation, performance and active participation. </a:t>
            </a:r>
          </a:p>
        </p:txBody>
      </p:sp>
      <p:sp>
        <p:nvSpPr>
          <p:cNvPr id="4" name="Slide Number Placeholder 3">
            <a:extLst>
              <a:ext uri="{FF2B5EF4-FFF2-40B4-BE49-F238E27FC236}">
                <a16:creationId xmlns:a16="http://schemas.microsoft.com/office/drawing/2014/main" id="{CF5CA1D9-74E0-4D92-8180-072CD9FE2AE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20F1EC-DBB0-4D10-949C-69AE3EB83914}" type="slidenum">
              <a:t>19</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A820C-820F-4500-863D-39CB6CF524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E35897E-5197-44C7-B241-3C750BC63C6A}"/>
              </a:ext>
            </a:extLst>
          </p:cNvPr>
          <p:cNvSpPr txBox="1">
            <a:spLocks noGrp="1"/>
          </p:cNvSpPr>
          <p:nvPr>
            <p:ph type="body" sz="quarter" idx="1"/>
          </p:nvPr>
        </p:nvSpPr>
        <p:spPr/>
        <p:txBody>
          <a:bodyPr/>
          <a:lstStyle/>
          <a:p>
            <a:pPr lvl="0"/>
            <a:r>
              <a:rPr lang="en-US"/>
              <a:t>It is best supported when taking place in a variety of learning environments. </a:t>
            </a:r>
          </a:p>
          <a:p>
            <a:pPr lvl="0"/>
            <a:r>
              <a:rPr lang="en-US"/>
              <a:t>For example, cooperation with stakeholders in the arts and conducting learning in a museum can prove beneficial for cultural awareness and expression development. </a:t>
            </a:r>
            <a:endParaRPr lang="pt-PT"/>
          </a:p>
        </p:txBody>
      </p:sp>
      <p:sp>
        <p:nvSpPr>
          <p:cNvPr id="4" name="Slide Number Placeholder 3">
            <a:extLst>
              <a:ext uri="{FF2B5EF4-FFF2-40B4-BE49-F238E27FC236}">
                <a16:creationId xmlns:a16="http://schemas.microsoft.com/office/drawing/2014/main" id="{603FB70F-BFB4-4F42-8D66-09FB92B0B05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4766C7-558B-447A-BD2C-838C60714917}" type="slidenum">
              <a:t>20</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4AE8D-DC3E-4675-A64B-9D872FC970B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E94B480-7D6A-486B-A6D9-1FC6869B8C71}"/>
              </a:ext>
            </a:extLst>
          </p:cNvPr>
          <p:cNvSpPr txBox="1">
            <a:spLocks noGrp="1"/>
          </p:cNvSpPr>
          <p:nvPr>
            <p:ph type="body" sz="quarter" idx="1"/>
          </p:nvPr>
        </p:nvSpPr>
        <p:spPr/>
        <p:txBody>
          <a:bodyPr/>
          <a:lstStyle/>
          <a:p>
            <a:pPr lvl="0"/>
            <a:r>
              <a:rPr lang="en-US"/>
              <a:t>Collaboration among education, training and non-formal learning stakeholders and cooperation with non-educational partners in local communities and employers support it. </a:t>
            </a:r>
            <a:endParaRPr lang="pt-PT"/>
          </a:p>
        </p:txBody>
      </p:sp>
      <p:sp>
        <p:nvSpPr>
          <p:cNvPr id="4" name="Slide Number Placeholder 3">
            <a:extLst>
              <a:ext uri="{FF2B5EF4-FFF2-40B4-BE49-F238E27FC236}">
                <a16:creationId xmlns:a16="http://schemas.microsoft.com/office/drawing/2014/main" id="{52DA7CFD-671B-4218-B853-F14AB81902A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E15354-A6F4-4C00-91AB-73481C32CBF2}" type="slidenum">
              <a:t>21</a:t>
            </a:fld>
            <a:endParaRPr lang="pt-PT"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4AE8D-DC3E-4675-A64B-9D872FC970B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E94B480-7D6A-486B-A6D9-1FC6869B8C71}"/>
              </a:ext>
            </a:extLst>
          </p:cNvPr>
          <p:cNvSpPr txBox="1">
            <a:spLocks noGrp="1"/>
          </p:cNvSpPr>
          <p:nvPr>
            <p:ph type="body" sz="quarter" idx="1"/>
          </p:nvPr>
        </p:nvSpPr>
        <p:spPr/>
        <p:txBody>
          <a:bodyPr/>
          <a:lstStyle/>
          <a:p>
            <a:pPr lvl="0"/>
            <a:endParaRPr lang="pt-PT" dirty="0"/>
          </a:p>
        </p:txBody>
      </p:sp>
      <p:sp>
        <p:nvSpPr>
          <p:cNvPr id="4" name="Slide Number Placeholder 3">
            <a:extLst>
              <a:ext uri="{FF2B5EF4-FFF2-40B4-BE49-F238E27FC236}">
                <a16:creationId xmlns:a16="http://schemas.microsoft.com/office/drawing/2014/main" id="{52DA7CFD-671B-4218-B853-F14AB81902A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E15354-A6F4-4C00-91AB-73481C32CBF2}" type="slidenum">
              <a:t>25</a:t>
            </a:fld>
            <a:endParaRPr lang="pt-P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418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6 guiding principles for developing students entrepreneurial competences </a:t>
            </a:r>
            <a:endParaRPr lang="pt-PT" dirty="0"/>
          </a:p>
        </p:txBody>
      </p:sp>
      <p:sp>
        <p:nvSpPr>
          <p:cNvPr id="4" name="Slide Number Placeholder 3"/>
          <p:cNvSpPr>
            <a:spLocks noGrp="1"/>
          </p:cNvSpPr>
          <p:nvPr>
            <p:ph type="sldNum" sz="quarter" idx="5"/>
          </p:nvPr>
        </p:nvSpPr>
        <p:spPr/>
        <p:txBody>
          <a:bodyPr/>
          <a:lstStyle/>
          <a:p>
            <a:pPr lvl="0"/>
            <a:fld id="{42B020BE-E19A-416C-B17E-942C9A7D06DD}" type="slidenum">
              <a:rPr lang="pt-PT" smtClean="0"/>
              <a:t>27</a:t>
            </a:fld>
            <a:endParaRPr lang="pt-PT"/>
          </a:p>
        </p:txBody>
      </p:sp>
    </p:spTree>
    <p:extLst>
      <p:ext uri="{BB962C8B-B14F-4D97-AF65-F5344CB8AC3E}">
        <p14:creationId xmlns:p14="http://schemas.microsoft.com/office/powerpoint/2010/main" val="3588777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9CCC-BBE9-40FF-A7CF-2B45311CADA0}"/>
              </a:ext>
            </a:extLst>
          </p:cNvPr>
          <p:cNvSpPr txBox="1">
            <a:spLocks noGrp="1"/>
          </p:cNvSpPr>
          <p:nvPr>
            <p:ph type="ctrTitle"/>
          </p:nvPr>
        </p:nvSpPr>
        <p:spPr>
          <a:xfrm>
            <a:off x="457200" y="4960135"/>
            <a:ext cx="7772400" cy="1463040"/>
          </a:xfrm>
        </p:spPr>
        <p:txBody>
          <a:bodyPr/>
          <a:lstStyle>
            <a:lvl1pPr algn="r">
              <a:defRPr spc="200"/>
            </a:lvl1pPr>
          </a:lstStyle>
          <a:p>
            <a:pPr lvl="0"/>
            <a:r>
              <a:rPr lang="en-US"/>
              <a:t>Thank you</a:t>
            </a:r>
          </a:p>
        </p:txBody>
      </p:sp>
      <p:sp>
        <p:nvSpPr>
          <p:cNvPr id="3" name="Subtitle 2">
            <a:extLst>
              <a:ext uri="{FF2B5EF4-FFF2-40B4-BE49-F238E27FC236}">
                <a16:creationId xmlns:a16="http://schemas.microsoft.com/office/drawing/2014/main" id="{06086B68-E3AF-4AF3-8A53-FBD58F122B4E}"/>
              </a:ext>
            </a:extLst>
          </p:cNvPr>
          <p:cNvSpPr txBox="1">
            <a:spLocks noGrp="1"/>
          </p:cNvSpPr>
          <p:nvPr>
            <p:ph type="subTitle" idx="1"/>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4569CE68-B66B-4CDE-A488-C53D33A80CDB}"/>
              </a:ext>
            </a:extLst>
          </p:cNvPr>
          <p:cNvSpPr txBox="1">
            <a:spLocks noGrp="1"/>
          </p:cNvSpPr>
          <p:nvPr>
            <p:ph type="dt" sz="half" idx="7"/>
          </p:nvPr>
        </p:nvSpPr>
        <p:spPr/>
        <p:txBody>
          <a:bodyPr/>
          <a:lstStyle>
            <a:lvl1pPr>
              <a:defRPr/>
            </a:lvl1pPr>
          </a:lstStyle>
          <a:p>
            <a:pPr lvl="0"/>
            <a:fld id="{039FAE9A-028B-4F1B-BCED-82224E182752}" type="datetime1">
              <a:rPr lang="en-US"/>
              <a:pPr lvl="0"/>
              <a:t>5/10/2021</a:t>
            </a:fld>
            <a:endParaRPr lang="en-US"/>
          </a:p>
        </p:txBody>
      </p:sp>
      <p:sp>
        <p:nvSpPr>
          <p:cNvPr id="5" name="Footer Placeholder 4">
            <a:extLst>
              <a:ext uri="{FF2B5EF4-FFF2-40B4-BE49-F238E27FC236}">
                <a16:creationId xmlns:a16="http://schemas.microsoft.com/office/drawing/2014/main" id="{5FB33113-2621-4277-B258-F0BFD34F2000}"/>
              </a:ext>
            </a:extLst>
          </p:cNvPr>
          <p:cNvSpPr txBox="1">
            <a:spLocks noGrp="1"/>
          </p:cNvSpPr>
          <p:nvPr>
            <p:ph type="ftr" sz="quarter" idx="9"/>
          </p:nvPr>
        </p:nvSpPr>
        <p:spPr/>
        <p:txBody>
          <a:bodyPr/>
          <a:lstStyle>
            <a:lvl1pPr>
              <a:defRPr lang="en-GB" b="1"/>
            </a:lvl1pPr>
          </a:lstStyle>
          <a:p>
            <a:pPr lvl="0"/>
            <a:r>
              <a:rPr lang="en-GB"/>
              <a:t>2019-1-HR01-KA202-060814</a:t>
            </a:r>
            <a:endParaRPr lang="en-US"/>
          </a:p>
        </p:txBody>
      </p:sp>
      <p:sp>
        <p:nvSpPr>
          <p:cNvPr id="6" name="Slide Number Placeholder 5">
            <a:extLst>
              <a:ext uri="{FF2B5EF4-FFF2-40B4-BE49-F238E27FC236}">
                <a16:creationId xmlns:a16="http://schemas.microsoft.com/office/drawing/2014/main" id="{53B64647-C126-429A-9F18-51D4BFBD4E62}"/>
              </a:ext>
            </a:extLst>
          </p:cNvPr>
          <p:cNvSpPr txBox="1">
            <a:spLocks noGrp="1"/>
          </p:cNvSpPr>
          <p:nvPr>
            <p:ph type="sldNum" sz="quarter" idx="8"/>
          </p:nvPr>
        </p:nvSpPr>
        <p:spPr/>
        <p:txBody>
          <a:bodyPr/>
          <a:lstStyle>
            <a:lvl1pPr>
              <a:defRPr/>
            </a:lvl1pPr>
          </a:lstStyle>
          <a:p>
            <a:pPr lvl="0"/>
            <a:fld id="{7A792EBF-E14F-4DAF-A99F-099CD0DC0C85}" type="slidenum">
              <a:t>‹#›</a:t>
            </a:fld>
            <a:endParaRPr lang="en-US"/>
          </a:p>
        </p:txBody>
      </p:sp>
      <p:cxnSp>
        <p:nvCxnSpPr>
          <p:cNvPr id="7" name="Straight Connector 7">
            <a:extLst>
              <a:ext uri="{FF2B5EF4-FFF2-40B4-BE49-F238E27FC236}">
                <a16:creationId xmlns:a16="http://schemas.microsoft.com/office/drawing/2014/main" id="{BF136380-07FC-400F-9F4B-BD5FF2EA610F}"/>
              </a:ext>
            </a:extLst>
          </p:cNvPr>
          <p:cNvCxnSpPr/>
          <p:nvPr/>
        </p:nvCxnSpPr>
        <p:spPr>
          <a:xfrm flipV="1">
            <a:off x="8386840" y="5264109"/>
            <a:ext cx="0" cy="914400"/>
          </a:xfrm>
          <a:prstGeom prst="straightConnector1">
            <a:avLst/>
          </a:prstGeom>
          <a:noFill/>
          <a:ln w="19046" cap="flat">
            <a:solidFill>
              <a:srgbClr val="1482AC"/>
            </a:solidFill>
            <a:prstDash val="solid"/>
            <a:miter/>
          </a:ln>
        </p:spPr>
      </p:cxnSp>
      <p:pic>
        <p:nvPicPr>
          <p:cNvPr id="8" name="Picture 11">
            <a:extLst>
              <a:ext uri="{FF2B5EF4-FFF2-40B4-BE49-F238E27FC236}">
                <a16:creationId xmlns:a16="http://schemas.microsoft.com/office/drawing/2014/main" id="{9FC9EC10-27EC-4BAE-9906-D29FBDB261F8}"/>
              </a:ext>
            </a:extLst>
          </p:cNvPr>
          <p:cNvPicPr>
            <a:picLocks noChangeAspect="1"/>
          </p:cNvPicPr>
          <p:nvPr/>
        </p:nvPicPr>
        <p:blipFill>
          <a:blip r:embed="rId3"/>
          <a:stretch>
            <a:fillRect/>
          </a:stretch>
        </p:blipFill>
        <p:spPr>
          <a:xfrm>
            <a:off x="8489683" y="5264109"/>
            <a:ext cx="3139820" cy="834065"/>
          </a:xfrm>
          <a:prstGeom prst="rect">
            <a:avLst/>
          </a:prstGeom>
          <a:noFill/>
          <a:ln cap="flat">
            <a:noFill/>
          </a:ln>
        </p:spPr>
      </p:pic>
    </p:spTree>
    <p:custDataLst>
      <p:tags r:id="rId1"/>
    </p:custDataLst>
    <p:extLst>
      <p:ext uri="{BB962C8B-B14F-4D97-AF65-F5344CB8AC3E}">
        <p14:creationId xmlns:p14="http://schemas.microsoft.com/office/powerpoint/2010/main" val="36407625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6A75-ADFB-41C1-AB6A-6FA905DBBD3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8EFCC2B-5CD8-4F33-B548-7E01E16455D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68B80-6856-47AA-A5DF-76544EF6BA13}"/>
              </a:ext>
            </a:extLst>
          </p:cNvPr>
          <p:cNvSpPr txBox="1">
            <a:spLocks noGrp="1"/>
          </p:cNvSpPr>
          <p:nvPr>
            <p:ph type="dt" sz="half" idx="7"/>
          </p:nvPr>
        </p:nvSpPr>
        <p:spPr/>
        <p:txBody>
          <a:bodyPr/>
          <a:lstStyle>
            <a:lvl1pPr>
              <a:defRPr/>
            </a:lvl1pPr>
          </a:lstStyle>
          <a:p>
            <a:pPr lvl="0"/>
            <a:fld id="{5BA84BCD-12DF-48DD-8DCC-5D35499D47A0}" type="datetime1">
              <a:rPr lang="en-US"/>
              <a:pPr lvl="0"/>
              <a:t>5/10/2021</a:t>
            </a:fld>
            <a:endParaRPr lang="en-US"/>
          </a:p>
        </p:txBody>
      </p:sp>
      <p:sp>
        <p:nvSpPr>
          <p:cNvPr id="5" name="Footer Placeholder 4">
            <a:extLst>
              <a:ext uri="{FF2B5EF4-FFF2-40B4-BE49-F238E27FC236}">
                <a16:creationId xmlns:a16="http://schemas.microsoft.com/office/drawing/2014/main" id="{74DFDB02-3CF5-4A17-87BD-01EB1C75A20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BC6031F-A0E3-470E-9251-D41B218476F2}"/>
              </a:ext>
            </a:extLst>
          </p:cNvPr>
          <p:cNvSpPr txBox="1">
            <a:spLocks noGrp="1"/>
          </p:cNvSpPr>
          <p:nvPr>
            <p:ph type="sldNum" sz="quarter" idx="8"/>
          </p:nvPr>
        </p:nvSpPr>
        <p:spPr/>
        <p:txBody>
          <a:bodyPr/>
          <a:lstStyle>
            <a:lvl1pPr>
              <a:defRPr/>
            </a:lvl1pPr>
          </a:lstStyle>
          <a:p>
            <a:pPr lvl="0"/>
            <a:fld id="{2EE4FEBA-DD3F-419B-98E3-E2C618C48ACA}" type="slidenum">
              <a:t>‹#›</a:t>
            </a:fld>
            <a:endParaRPr lang="en-US"/>
          </a:p>
        </p:txBody>
      </p:sp>
      <p:pic>
        <p:nvPicPr>
          <p:cNvPr id="7" name="Picture 6">
            <a:extLst>
              <a:ext uri="{FF2B5EF4-FFF2-40B4-BE49-F238E27FC236}">
                <a16:creationId xmlns:a16="http://schemas.microsoft.com/office/drawing/2014/main" id="{61F9417C-6882-4159-8CA9-88D5707BEFA6}"/>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323738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B1BA3C-FE5F-4431-A5C0-169F29B968EC}"/>
              </a:ext>
            </a:extLst>
          </p:cNvPr>
          <p:cNvSpPr txBox="1">
            <a:spLocks noGrp="1"/>
          </p:cNvSpPr>
          <p:nvPr>
            <p:ph type="title" orient="vert"/>
          </p:nvPr>
        </p:nvSpPr>
        <p:spPr>
          <a:xfrm>
            <a:off x="8724903" y="761996"/>
            <a:ext cx="2628899" cy="5410203"/>
          </a:xfrm>
        </p:spPr>
        <p:txBody>
          <a:bodyPr vert="eaVert" lIns="45720" tIns="91440" rIns="45720" bIns="91440"/>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27B8CB5-875C-4E15-8933-479A731E916D}"/>
              </a:ext>
            </a:extLst>
          </p:cNvPr>
          <p:cNvSpPr txBox="1">
            <a:spLocks noGrp="1"/>
          </p:cNvSpPr>
          <p:nvPr>
            <p:ph type="body" orient="vert" idx="1"/>
          </p:nvPr>
        </p:nvSpPr>
        <p:spPr>
          <a:xfrm>
            <a:off x="990596" y="761996"/>
            <a:ext cx="7581903" cy="5410203"/>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CAA4A-0AED-428D-9C59-0630BD302BE2}"/>
              </a:ext>
            </a:extLst>
          </p:cNvPr>
          <p:cNvSpPr txBox="1">
            <a:spLocks noGrp="1"/>
          </p:cNvSpPr>
          <p:nvPr>
            <p:ph type="dt" sz="half" idx="7"/>
          </p:nvPr>
        </p:nvSpPr>
        <p:spPr/>
        <p:txBody>
          <a:bodyPr/>
          <a:lstStyle>
            <a:lvl1pPr>
              <a:defRPr/>
            </a:lvl1pPr>
          </a:lstStyle>
          <a:p>
            <a:pPr lvl="0"/>
            <a:fld id="{7AB061DA-1821-47CE-A90A-6515212C6F3C}" type="datetime1">
              <a:rPr lang="en-US"/>
              <a:pPr lvl="0"/>
              <a:t>5/10/2021</a:t>
            </a:fld>
            <a:endParaRPr lang="en-US"/>
          </a:p>
        </p:txBody>
      </p:sp>
      <p:sp>
        <p:nvSpPr>
          <p:cNvPr id="5" name="Footer Placeholder 4">
            <a:extLst>
              <a:ext uri="{FF2B5EF4-FFF2-40B4-BE49-F238E27FC236}">
                <a16:creationId xmlns:a16="http://schemas.microsoft.com/office/drawing/2014/main" id="{BCA26FD4-3300-4AD0-A000-361024C7923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AEC484E-F8B8-486B-8818-D0DC0F71C54A}"/>
              </a:ext>
            </a:extLst>
          </p:cNvPr>
          <p:cNvSpPr txBox="1">
            <a:spLocks noGrp="1"/>
          </p:cNvSpPr>
          <p:nvPr>
            <p:ph type="sldNum" sz="quarter" idx="8"/>
          </p:nvPr>
        </p:nvSpPr>
        <p:spPr/>
        <p:txBody>
          <a:bodyPr/>
          <a:lstStyle>
            <a:lvl1pPr>
              <a:defRPr/>
            </a:lvl1pPr>
          </a:lstStyle>
          <a:p>
            <a:pPr lvl="0"/>
            <a:fld id="{F27DD46E-F3D2-4E85-BFDF-78A3A9B510A5}" type="slidenum">
              <a:t>‹#›</a:t>
            </a:fld>
            <a:endParaRPr lang="en-US"/>
          </a:p>
        </p:txBody>
      </p:sp>
      <p:cxnSp>
        <p:nvCxnSpPr>
          <p:cNvPr id="7" name="Straight Connector 6">
            <a:extLst>
              <a:ext uri="{FF2B5EF4-FFF2-40B4-BE49-F238E27FC236}">
                <a16:creationId xmlns:a16="http://schemas.microsoft.com/office/drawing/2014/main" id="{A1E4C51C-DAD5-4E3E-9FC1-8C32913B0AA7}"/>
              </a:ext>
            </a:extLst>
          </p:cNvPr>
          <p:cNvCxnSpPr/>
          <p:nvPr/>
        </p:nvCxnSpPr>
        <p:spPr>
          <a:xfrm rot="5399996" flipV="1">
            <a:off x="10058400" y="59262"/>
            <a:ext cx="0" cy="914400"/>
          </a:xfrm>
          <a:prstGeom prst="straightConnector1">
            <a:avLst/>
          </a:prstGeom>
          <a:noFill/>
          <a:ln w="19046" cap="flat">
            <a:solidFill>
              <a:srgbClr val="1CADE4"/>
            </a:solidFill>
            <a:prstDash val="solid"/>
            <a:miter/>
          </a:ln>
        </p:spPr>
      </p:cxnSp>
    </p:spTree>
    <p:extLst>
      <p:ext uri="{BB962C8B-B14F-4D97-AF65-F5344CB8AC3E}">
        <p14:creationId xmlns:p14="http://schemas.microsoft.com/office/powerpoint/2010/main" val="383601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C7C7-4797-4D4A-9A00-AF6F25D12C1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EE7BC6E-8BD8-491A-B61A-5086464A8E2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8F1AD-8EE8-451B-B06E-13992FFB8CDA}"/>
              </a:ext>
            </a:extLst>
          </p:cNvPr>
          <p:cNvSpPr txBox="1">
            <a:spLocks noGrp="1"/>
          </p:cNvSpPr>
          <p:nvPr>
            <p:ph type="dt" sz="half" idx="7"/>
          </p:nvPr>
        </p:nvSpPr>
        <p:spPr/>
        <p:txBody>
          <a:bodyPr/>
          <a:lstStyle>
            <a:lvl1pPr>
              <a:defRPr/>
            </a:lvl1pPr>
          </a:lstStyle>
          <a:p>
            <a:pPr lvl="0"/>
            <a:fld id="{472B0A70-EE2F-4BCF-B7B1-3FABC5C1E7F2}" type="datetime1">
              <a:rPr lang="en-US"/>
              <a:pPr lvl="0"/>
              <a:t>5/10/2021</a:t>
            </a:fld>
            <a:endParaRPr lang="en-US"/>
          </a:p>
        </p:txBody>
      </p:sp>
      <p:sp>
        <p:nvSpPr>
          <p:cNvPr id="5" name="Footer Placeholder 4">
            <a:extLst>
              <a:ext uri="{FF2B5EF4-FFF2-40B4-BE49-F238E27FC236}">
                <a16:creationId xmlns:a16="http://schemas.microsoft.com/office/drawing/2014/main" id="{02A5BDAA-14CF-4588-B9C4-387A75C4AE0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04E4B06-4EFD-4D54-A397-D8FF168E4EA8}"/>
              </a:ext>
            </a:extLst>
          </p:cNvPr>
          <p:cNvSpPr txBox="1">
            <a:spLocks noGrp="1"/>
          </p:cNvSpPr>
          <p:nvPr>
            <p:ph type="sldNum" sz="quarter" idx="8"/>
          </p:nvPr>
        </p:nvSpPr>
        <p:spPr/>
        <p:txBody>
          <a:bodyPr/>
          <a:lstStyle>
            <a:lvl1pPr>
              <a:defRPr/>
            </a:lvl1pPr>
          </a:lstStyle>
          <a:p>
            <a:pPr lvl="0"/>
            <a:fld id="{CF41D578-D8C4-4CE5-BBA4-69926E70C4E7}" type="slidenum">
              <a:t>‹#›</a:t>
            </a:fld>
            <a:endParaRPr lang="en-US"/>
          </a:p>
        </p:txBody>
      </p:sp>
      <p:pic>
        <p:nvPicPr>
          <p:cNvPr id="7" name="Picture 6">
            <a:extLst>
              <a:ext uri="{FF2B5EF4-FFF2-40B4-BE49-F238E27FC236}">
                <a16:creationId xmlns:a16="http://schemas.microsoft.com/office/drawing/2014/main" id="{C19B700C-CCE0-4408-AC84-2C59C0612E0F}"/>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pic>
        <p:nvPicPr>
          <p:cNvPr id="8" name="Picture 7" descr="co-funded ERASMUS+">
            <a:extLst>
              <a:ext uri="{FF2B5EF4-FFF2-40B4-BE49-F238E27FC236}">
                <a16:creationId xmlns:a16="http://schemas.microsoft.com/office/drawing/2014/main" id="{15AE67B7-5ABB-4731-B2C7-2C012127E96B}"/>
              </a:ext>
            </a:extLst>
          </p:cNvPr>
          <p:cNvPicPr>
            <a:picLocks noChangeAspect="1"/>
          </p:cNvPicPr>
          <p:nvPr/>
        </p:nvPicPr>
        <p:blipFill>
          <a:blip r:embed="rId3"/>
          <a:srcRect/>
          <a:stretch>
            <a:fillRect/>
          </a:stretch>
        </p:blipFill>
        <p:spPr>
          <a:xfrm>
            <a:off x="10619100" y="6384340"/>
            <a:ext cx="1572896" cy="447041"/>
          </a:xfrm>
          <a:prstGeom prst="rect">
            <a:avLst/>
          </a:prstGeom>
          <a:noFill/>
          <a:ln cap="flat">
            <a:noFill/>
          </a:ln>
        </p:spPr>
      </p:pic>
    </p:spTree>
    <p:extLst>
      <p:ext uri="{BB962C8B-B14F-4D97-AF65-F5344CB8AC3E}">
        <p14:creationId xmlns:p14="http://schemas.microsoft.com/office/powerpoint/2010/main" val="42766865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CBFA1D2-A29E-40BA-9AF3-E91B4A88665F}"/>
              </a:ext>
            </a:extLst>
          </p:cNvPr>
          <p:cNvSpPr/>
          <p:nvPr/>
        </p:nvSpPr>
        <p:spPr>
          <a:xfrm>
            <a:off x="0" y="0"/>
            <a:ext cx="12191996" cy="4572000"/>
          </a:xfrm>
          <a:prstGeom prst="rect">
            <a:avLst/>
          </a:prstGeom>
          <a:solidFill>
            <a:srgbClr val="1D9BA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3" name="Oval 5">
            <a:extLst>
              <a:ext uri="{FF2B5EF4-FFF2-40B4-BE49-F238E27FC236}">
                <a16:creationId xmlns:a16="http://schemas.microsoft.com/office/drawing/2014/main" id="{E06B2092-6D75-4167-95FB-D51F3F7AA3F7}"/>
              </a:ext>
            </a:extLst>
          </p:cNvPr>
          <p:cNvSpPr/>
          <p:nvPr/>
        </p:nvSpPr>
        <p:spPr>
          <a:xfrm>
            <a:off x="0" y="0"/>
            <a:ext cx="12191996" cy="4572000"/>
          </a:xfrm>
          <a:custGeom>
            <a:avLst/>
            <a:gdLst>
              <a:gd name="f0" fmla="val w"/>
              <a:gd name="f1" fmla="val h"/>
              <a:gd name="f2" fmla="val 0"/>
              <a:gd name="f3" fmla="val 12192000"/>
              <a:gd name="f4" fmla="val 4572001"/>
              <a:gd name="f5" fmla="val 4387986"/>
              <a:gd name="f6" fmla="val 12013927"/>
              <a:gd name="f7" fmla="val 12084901"/>
              <a:gd name="f8" fmla="val 4522707"/>
              <a:gd name="f9" fmla="val 12145198"/>
              <a:gd name="f10" fmla="val 4460004"/>
              <a:gd name="f11" fmla="val 4041440"/>
              <a:gd name="f12" fmla="val 4174488"/>
              <a:gd name="f13" fmla="val 12005469"/>
              <a:gd name="f14" fmla="val 4244657"/>
              <a:gd name="f15" fmla="val 11857227"/>
              <a:gd name="f16" fmla="val 4389538"/>
              <a:gd name="f17" fmla="val 11786673"/>
              <a:gd name="f18" fmla="val 11649784"/>
              <a:gd name="f19" fmla="val 11730542"/>
              <a:gd name="f20" fmla="val 4320085"/>
              <a:gd name="f21" fmla="val 11933879"/>
              <a:gd name="f22" fmla="val 4121396"/>
              <a:gd name="f23" fmla="val 10767111"/>
              <a:gd name="f24" fmla="val 3999419"/>
              <a:gd name="f25" fmla="val 10784198"/>
              <a:gd name="f26" fmla="val 4001042"/>
              <a:gd name="f27" fmla="val 10816584"/>
              <a:gd name="f28" fmla="val 4001569"/>
              <a:gd name="f29" fmla="val 10848477"/>
              <a:gd name="f30" fmla="val 4004550"/>
              <a:gd name="f31" fmla="val 10879660"/>
              <a:gd name="f32" fmla="val 4010107"/>
              <a:gd name="f33" fmla="val 10885236"/>
              <a:gd name="f34" fmla="val 4009688"/>
              <a:gd name="f35" fmla="val 10890564"/>
              <a:gd name="f36" fmla="val 4010636"/>
              <a:gd name="f37" fmla="val 10895873"/>
              <a:gd name="f38" fmla="val 4011646"/>
              <a:gd name="f39" fmla="val 10895990"/>
              <a:gd name="f40" fmla="val 4012794"/>
              <a:gd name="f41" fmla="val 11208069"/>
              <a:gd name="f42" fmla="val 4064450"/>
              <a:gd name="f43" fmla="val 11461298"/>
              <a:gd name="f44" fmla="val 4283539"/>
              <a:gd name="f45" fmla="val 11554662"/>
              <a:gd name="f46" fmla="val 11417114"/>
              <a:gd name="f47" fmla="val 11333731"/>
              <a:gd name="f48" fmla="val 4357380"/>
              <a:gd name="f49" fmla="val 11143362"/>
              <a:gd name="f50" fmla="val 4194541"/>
              <a:gd name="f51" fmla="val 10909360"/>
              <a:gd name="f52" fmla="val 4144250"/>
              <a:gd name="f53" fmla="val 10943854"/>
              <a:gd name="f54" fmla="val 4319651"/>
              <a:gd name="f55" fmla="val 11046077"/>
              <a:gd name="f56" fmla="val 4471530"/>
              <a:gd name="f57" fmla="val 11189175"/>
              <a:gd name="f58" fmla="val 10994934"/>
              <a:gd name="f59" fmla="val 10878802"/>
              <a:gd name="f60" fmla="val 4452596"/>
              <a:gd name="f61" fmla="val 10800240"/>
              <a:gd name="f62" fmla="val 4298519"/>
              <a:gd name="f63" fmla="val 10775875"/>
              <a:gd name="f64" fmla="val 4127511"/>
              <a:gd name="f65" fmla="val 10775707"/>
              <a:gd name="f66" fmla="val 4127458"/>
              <a:gd name="f67" fmla="val 10775539"/>
              <a:gd name="f68" fmla="val 4127453"/>
              <a:gd name="f69" fmla="val 10775369"/>
              <a:gd name="f70" fmla="val 4127448"/>
              <a:gd name="f71" fmla="val 10774831"/>
              <a:gd name="f72" fmla="val 4120772"/>
              <a:gd name="f73" fmla="val 10769772"/>
              <a:gd name="f74" fmla="val 4090522"/>
              <a:gd name="f75" fmla="val 10767321"/>
              <a:gd name="f76" fmla="val 4059631"/>
              <a:gd name="f77" fmla="val 10767364"/>
              <a:gd name="f78" fmla="val 4028296"/>
              <a:gd name="f79" fmla="val 10766052"/>
              <a:gd name="f80" fmla="val 4022668"/>
              <a:gd name="f81" fmla="val 10765993"/>
              <a:gd name="f82" fmla="val 4017001"/>
              <a:gd name="f83" fmla="val 4011320"/>
              <a:gd name="f84" fmla="val 10766587"/>
              <a:gd name="f85" fmla="val 3999880"/>
              <a:gd name="f86" fmla="val 10767085"/>
              <a:gd name="f87" fmla="val 3999913"/>
              <a:gd name="f88" fmla="val 10744358"/>
              <a:gd name="f89" fmla="val 10744384"/>
              <a:gd name="f90" fmla="val 10744882"/>
              <a:gd name="f91" fmla="val 10745476"/>
              <a:gd name="f92" fmla="val 10745417"/>
              <a:gd name="f93" fmla="val 10744105"/>
              <a:gd name="f94" fmla="val 10744148"/>
              <a:gd name="f95" fmla="val 10741697"/>
              <a:gd name="f96" fmla="val 10736638"/>
              <a:gd name="f97" fmla="val 10736100"/>
              <a:gd name="f98" fmla="val 10735930"/>
              <a:gd name="f99" fmla="val 10735762"/>
              <a:gd name="f100" fmla="val 10735594"/>
              <a:gd name="f101" fmla="val 10711229"/>
              <a:gd name="f102" fmla="val 10632667"/>
              <a:gd name="f103" fmla="val 10516535"/>
              <a:gd name="f104" fmla="val 10322294"/>
              <a:gd name="f105" fmla="val 10465392"/>
              <a:gd name="f106" fmla="val 10567615"/>
              <a:gd name="f107" fmla="val 4319650"/>
              <a:gd name="f108" fmla="val 10602109"/>
              <a:gd name="f109" fmla="val 10368107"/>
              <a:gd name="f110" fmla="val 10177738"/>
              <a:gd name="f111" fmla="val 10094355"/>
              <a:gd name="f112" fmla="val 9956808"/>
              <a:gd name="f113" fmla="val 10050171"/>
              <a:gd name="f114" fmla="val 10303400"/>
              <a:gd name="f115" fmla="val 10615479"/>
              <a:gd name="f116" fmla="val 10615596"/>
              <a:gd name="f117" fmla="val 10620905"/>
              <a:gd name="f118" fmla="val 10626233"/>
              <a:gd name="f119" fmla="val 10631809"/>
              <a:gd name="f120" fmla="val 10662992"/>
              <a:gd name="f121" fmla="val 10694885"/>
              <a:gd name="f122" fmla="val 10727271"/>
              <a:gd name="f123" fmla="val 9074958"/>
              <a:gd name="f124" fmla="val 9092045"/>
              <a:gd name="f125" fmla="val 9124431"/>
              <a:gd name="f126" fmla="val 9156324"/>
              <a:gd name="f127" fmla="val 9187507"/>
              <a:gd name="f128" fmla="val 9193083"/>
              <a:gd name="f129" fmla="val 9198411"/>
              <a:gd name="f130" fmla="val 9203720"/>
              <a:gd name="f131" fmla="val 9203837"/>
              <a:gd name="f132" fmla="val 9515916"/>
              <a:gd name="f133" fmla="val 9769145"/>
              <a:gd name="f134" fmla="val 9862508"/>
              <a:gd name="f135" fmla="val 9724961"/>
              <a:gd name="f136" fmla="val 9641578"/>
              <a:gd name="f137" fmla="val 9451209"/>
              <a:gd name="f138" fmla="val 9217207"/>
              <a:gd name="f139" fmla="val 9251701"/>
              <a:gd name="f140" fmla="val 9353924"/>
              <a:gd name="f141" fmla="val 9497022"/>
              <a:gd name="f142" fmla="val 9302781"/>
              <a:gd name="f143" fmla="val 9186649"/>
              <a:gd name="f144" fmla="val 9108087"/>
              <a:gd name="f145" fmla="val 9083722"/>
              <a:gd name="f146" fmla="val 9083554"/>
              <a:gd name="f147" fmla="val 9083386"/>
              <a:gd name="f148" fmla="val 9083216"/>
              <a:gd name="f149" fmla="val 9082678"/>
              <a:gd name="f150" fmla="val 9077619"/>
              <a:gd name="f151" fmla="val 9075168"/>
              <a:gd name="f152" fmla="val 9075211"/>
              <a:gd name="f153" fmla="val 9073899"/>
              <a:gd name="f154" fmla="val 9073840"/>
              <a:gd name="f155" fmla="val 9074434"/>
              <a:gd name="f156" fmla="val 9074932"/>
              <a:gd name="f157" fmla="val 9052207"/>
              <a:gd name="f158" fmla="val 9052233"/>
              <a:gd name="f159" fmla="val 9052731"/>
              <a:gd name="f160" fmla="val 9053325"/>
              <a:gd name="f161" fmla="val 9053266"/>
              <a:gd name="f162" fmla="val 9051954"/>
              <a:gd name="f163" fmla="val 9051997"/>
              <a:gd name="f164" fmla="val 9049546"/>
              <a:gd name="f165" fmla="val 9044487"/>
              <a:gd name="f166" fmla="val 9043949"/>
              <a:gd name="f167" fmla="val 9043779"/>
              <a:gd name="f168" fmla="val 9043611"/>
              <a:gd name="f169" fmla="val 9043443"/>
              <a:gd name="f170" fmla="val 9019078"/>
              <a:gd name="f171" fmla="val 8940516"/>
              <a:gd name="f172" fmla="val 8824384"/>
              <a:gd name="f173" fmla="val 8630143"/>
              <a:gd name="f174" fmla="val 8773241"/>
              <a:gd name="f175" fmla="val 8875464"/>
              <a:gd name="f176" fmla="val 8909958"/>
              <a:gd name="f177" fmla="val 8675956"/>
              <a:gd name="f178" fmla="val 8485587"/>
              <a:gd name="f179" fmla="val 8402204"/>
              <a:gd name="f180" fmla="val 8264656"/>
              <a:gd name="f181" fmla="val 8358019"/>
              <a:gd name="f182" fmla="val 8611249"/>
              <a:gd name="f183" fmla="val 8923328"/>
              <a:gd name="f184" fmla="val 8923445"/>
              <a:gd name="f185" fmla="val 8928754"/>
              <a:gd name="f186" fmla="val 8934082"/>
              <a:gd name="f187" fmla="val 8939658"/>
              <a:gd name="f188" fmla="val 8970841"/>
              <a:gd name="f189" fmla="val 9002734"/>
              <a:gd name="f190" fmla="val 9035120"/>
              <a:gd name="f191" fmla="val 7382807"/>
              <a:gd name="f192" fmla="val 7399895"/>
              <a:gd name="f193" fmla="val 7432280"/>
              <a:gd name="f194" fmla="val 7464173"/>
              <a:gd name="f195" fmla="val 7495356"/>
              <a:gd name="f196" fmla="val 7500932"/>
              <a:gd name="f197" fmla="val 7506260"/>
              <a:gd name="f198" fmla="val 7511569"/>
              <a:gd name="f199" fmla="val 7511686"/>
              <a:gd name="f200" fmla="val 7823765"/>
              <a:gd name="f201" fmla="val 8076994"/>
              <a:gd name="f202" fmla="val 8170358"/>
              <a:gd name="f203" fmla="val 8032809"/>
              <a:gd name="f204" fmla="val 7949426"/>
              <a:gd name="f205" fmla="val 7759058"/>
              <a:gd name="f206" fmla="val 7525056"/>
              <a:gd name="f207" fmla="val 7559550"/>
              <a:gd name="f208" fmla="val 7661773"/>
              <a:gd name="f209" fmla="val 7804870"/>
              <a:gd name="f210" fmla="val 7610630"/>
              <a:gd name="f211" fmla="val 7494498"/>
              <a:gd name="f212" fmla="val 7415935"/>
              <a:gd name="f213" fmla="val 7391571"/>
              <a:gd name="f214" fmla="val 7391403"/>
              <a:gd name="f215" fmla="val 7391235"/>
              <a:gd name="f216" fmla="val 7391065"/>
              <a:gd name="f217" fmla="val 7390527"/>
              <a:gd name="f218" fmla="val 7385468"/>
              <a:gd name="f219" fmla="val 7383018"/>
              <a:gd name="f220" fmla="val 7383060"/>
              <a:gd name="f221" fmla="val 7381748"/>
              <a:gd name="f222" fmla="val 7381689"/>
              <a:gd name="f223" fmla="val 7382283"/>
              <a:gd name="f224" fmla="val 7382781"/>
              <a:gd name="f225" fmla="val 7360056"/>
              <a:gd name="f226" fmla="val 7360082"/>
              <a:gd name="f227" fmla="val 7360580"/>
              <a:gd name="f228" fmla="val 7361174"/>
              <a:gd name="f229" fmla="val 7361115"/>
              <a:gd name="f230" fmla="val 7359803"/>
              <a:gd name="f231" fmla="val 7359845"/>
              <a:gd name="f232" fmla="val 7357395"/>
              <a:gd name="f233" fmla="val 7352336"/>
              <a:gd name="f234" fmla="val 7351798"/>
              <a:gd name="f235" fmla="val 7351628"/>
              <a:gd name="f236" fmla="val 7351460"/>
              <a:gd name="f237" fmla="val 7351292"/>
              <a:gd name="f238" fmla="val 7326927"/>
              <a:gd name="f239" fmla="val 7248364"/>
              <a:gd name="f240" fmla="val 7132233"/>
              <a:gd name="f241" fmla="val 6937992"/>
              <a:gd name="f242" fmla="val 7081090"/>
              <a:gd name="f243" fmla="val 7183313"/>
              <a:gd name="f244" fmla="val 7217807"/>
              <a:gd name="f245" fmla="val 6983804"/>
              <a:gd name="f246" fmla="val 6793436"/>
              <a:gd name="f247" fmla="val 6710053"/>
              <a:gd name="f248" fmla="val 6572505"/>
              <a:gd name="f249" fmla="val 6665868"/>
              <a:gd name="f250" fmla="val 6919098"/>
              <a:gd name="f251" fmla="val 7231177"/>
              <a:gd name="f252" fmla="val 7231294"/>
              <a:gd name="f253" fmla="val 7236603"/>
              <a:gd name="f254" fmla="val 7241931"/>
              <a:gd name="f255" fmla="val 7247507"/>
              <a:gd name="f256" fmla="val 7278690"/>
              <a:gd name="f257" fmla="val 7310583"/>
              <a:gd name="f258" fmla="val 7342968"/>
              <a:gd name="f259" fmla="val 5690656"/>
              <a:gd name="f260" fmla="val 5707743"/>
              <a:gd name="f261" fmla="val 5740129"/>
              <a:gd name="f262" fmla="val 5772021"/>
              <a:gd name="f263" fmla="val 5803205"/>
              <a:gd name="f264" fmla="val 5808781"/>
              <a:gd name="f265" fmla="val 5814109"/>
              <a:gd name="f266" fmla="val 5819417"/>
              <a:gd name="f267" fmla="val 5819534"/>
              <a:gd name="f268" fmla="val 6131614"/>
              <a:gd name="f269" fmla="val 6384843"/>
              <a:gd name="f270" fmla="val 6478206"/>
              <a:gd name="f271" fmla="val 6340658"/>
              <a:gd name="f272" fmla="val 6257275"/>
              <a:gd name="f273" fmla="val 6066907"/>
              <a:gd name="f274" fmla="val 5832905"/>
              <a:gd name="f275" fmla="val 5867399"/>
              <a:gd name="f276" fmla="val 5969622"/>
              <a:gd name="f277" fmla="val 6112719"/>
              <a:gd name="f278" fmla="val 5918478"/>
              <a:gd name="f279" fmla="val 5802347"/>
              <a:gd name="f280" fmla="val 5723784"/>
              <a:gd name="f281" fmla="val 5699419"/>
              <a:gd name="f282" fmla="val 5699252"/>
              <a:gd name="f283" fmla="val 5699083"/>
              <a:gd name="f284" fmla="val 5698914"/>
              <a:gd name="f285" fmla="val 5698375"/>
              <a:gd name="f286" fmla="val 5693317"/>
              <a:gd name="f287" fmla="val 5690866"/>
              <a:gd name="f288" fmla="val 5690908"/>
              <a:gd name="f289" fmla="val 5689596"/>
              <a:gd name="f290" fmla="val 5689538"/>
              <a:gd name="f291" fmla="val 5690132"/>
              <a:gd name="f292" fmla="val 5690630"/>
              <a:gd name="f293" fmla="val 5667905"/>
              <a:gd name="f294" fmla="val 5667931"/>
              <a:gd name="f295" fmla="val 5668429"/>
              <a:gd name="f296" fmla="val 5669023"/>
              <a:gd name="f297" fmla="val 5668964"/>
              <a:gd name="f298" fmla="val 5667652"/>
              <a:gd name="f299" fmla="val 5667694"/>
              <a:gd name="f300" fmla="val 5665244"/>
              <a:gd name="f301" fmla="val 5660185"/>
              <a:gd name="f302" fmla="val 5659647"/>
              <a:gd name="f303" fmla="val 5659477"/>
              <a:gd name="f304" fmla="val 5659309"/>
              <a:gd name="f305" fmla="val 5659141"/>
              <a:gd name="f306" fmla="val 5634776"/>
              <a:gd name="f307" fmla="val 5556213"/>
              <a:gd name="f308" fmla="val 5440082"/>
              <a:gd name="f309" fmla="val 5245841"/>
              <a:gd name="f310" fmla="val 5388939"/>
              <a:gd name="f311" fmla="val 5491162"/>
              <a:gd name="f312" fmla="val 5525656"/>
              <a:gd name="f313" fmla="val 5291653"/>
              <a:gd name="f314" fmla="val 5101285"/>
              <a:gd name="f315" fmla="val 5017902"/>
              <a:gd name="f316" fmla="val 4880354"/>
              <a:gd name="f317" fmla="val 4973717"/>
              <a:gd name="f318" fmla="val 5226947"/>
              <a:gd name="f319" fmla="val 5539026"/>
              <a:gd name="f320" fmla="val 5539143"/>
              <a:gd name="f321" fmla="val 5544452"/>
              <a:gd name="f322" fmla="val 5549780"/>
              <a:gd name="f323" fmla="val 5555356"/>
              <a:gd name="f324" fmla="val 5586539"/>
              <a:gd name="f325" fmla="val 5618432"/>
              <a:gd name="f326" fmla="val 5650817"/>
              <a:gd name="f327" fmla="val 3998505"/>
              <a:gd name="f328" fmla="val 4015592"/>
              <a:gd name="f329" fmla="val 4047978"/>
              <a:gd name="f330" fmla="val 4079870"/>
              <a:gd name="f331" fmla="val 4111054"/>
              <a:gd name="f332" fmla="val 4116630"/>
              <a:gd name="f333" fmla="val 4121958"/>
              <a:gd name="f334" fmla="val 4127266"/>
              <a:gd name="f335" fmla="val 4127384"/>
              <a:gd name="f336" fmla="val 4439463"/>
              <a:gd name="f337" fmla="val 4692692"/>
              <a:gd name="f338" fmla="val 4786055"/>
              <a:gd name="f339" fmla="val 4648508"/>
              <a:gd name="f340" fmla="val 4565124"/>
              <a:gd name="f341" fmla="val 4374756"/>
              <a:gd name="f342" fmla="val 4140754"/>
              <a:gd name="f343" fmla="val 4175248"/>
              <a:gd name="f344" fmla="val 4277471"/>
              <a:gd name="f345" fmla="val 4420568"/>
              <a:gd name="f346" fmla="val 4226327"/>
              <a:gd name="f347" fmla="val 4110196"/>
              <a:gd name="f348" fmla="val 4031633"/>
              <a:gd name="f349" fmla="val 4007268"/>
              <a:gd name="f350" fmla="val 4007101"/>
              <a:gd name="f351" fmla="val 4006932"/>
              <a:gd name="f352" fmla="val 4006763"/>
              <a:gd name="f353" fmla="val 4006225"/>
              <a:gd name="f354" fmla="val 4001166"/>
              <a:gd name="f355" fmla="val 3998715"/>
              <a:gd name="f356" fmla="val 3998757"/>
              <a:gd name="f357" fmla="val 3997445"/>
              <a:gd name="f358" fmla="val 3997387"/>
              <a:gd name="f359" fmla="val 3997981"/>
              <a:gd name="f360" fmla="val 3998479"/>
              <a:gd name="f361" fmla="val 3975754"/>
              <a:gd name="f362" fmla="val 3975780"/>
              <a:gd name="f363" fmla="val 3976278"/>
              <a:gd name="f364" fmla="val 3976872"/>
              <a:gd name="f365" fmla="val 3976813"/>
              <a:gd name="f366" fmla="val 3975501"/>
              <a:gd name="f367" fmla="val 3975543"/>
              <a:gd name="f368" fmla="val 3973093"/>
              <a:gd name="f369" fmla="val 3968034"/>
              <a:gd name="f370" fmla="val 3967496"/>
              <a:gd name="f371" fmla="val 3967326"/>
              <a:gd name="f372" fmla="val 3967158"/>
              <a:gd name="f373" fmla="val 3966990"/>
              <a:gd name="f374" fmla="val 3942625"/>
              <a:gd name="f375" fmla="val 3864063"/>
              <a:gd name="f376" fmla="val 3747931"/>
              <a:gd name="f377" fmla="val 3553690"/>
              <a:gd name="f378" fmla="val 3696788"/>
              <a:gd name="f379" fmla="val 3799011"/>
              <a:gd name="f380" fmla="val 3833505"/>
              <a:gd name="f381" fmla="val 3599503"/>
              <a:gd name="f382" fmla="val 3409134"/>
              <a:gd name="f383" fmla="val 3325751"/>
              <a:gd name="f384" fmla="val 3188203"/>
              <a:gd name="f385" fmla="val 3281566"/>
              <a:gd name="f386" fmla="val 3534796"/>
              <a:gd name="f387" fmla="val 3846875"/>
              <a:gd name="f388" fmla="val 3846992"/>
              <a:gd name="f389" fmla="val 3852301"/>
              <a:gd name="f390" fmla="val 3857629"/>
              <a:gd name="f391" fmla="val 3863205"/>
              <a:gd name="f392" fmla="val 3894388"/>
              <a:gd name="f393" fmla="val 3926281"/>
              <a:gd name="f394" fmla="val 3958666"/>
              <a:gd name="f395" fmla="val 2306354"/>
              <a:gd name="f396" fmla="val 2323441"/>
              <a:gd name="f397" fmla="val 2355827"/>
              <a:gd name="f398" fmla="val 2387719"/>
              <a:gd name="f399" fmla="val 2418903"/>
              <a:gd name="f400" fmla="val 2424479"/>
              <a:gd name="f401" fmla="val 2429807"/>
              <a:gd name="f402" fmla="val 2435115"/>
              <a:gd name="f403" fmla="val 2435233"/>
              <a:gd name="f404" fmla="val 2747312"/>
              <a:gd name="f405" fmla="val 3000542"/>
              <a:gd name="f406" fmla="val 3093904"/>
              <a:gd name="f407" fmla="val 2956357"/>
              <a:gd name="f408" fmla="val 2872974"/>
              <a:gd name="f409" fmla="val 2682605"/>
              <a:gd name="f410" fmla="val 2448603"/>
              <a:gd name="f411" fmla="val 2483097"/>
              <a:gd name="f412" fmla="val 2585320"/>
              <a:gd name="f413" fmla="val 2728418"/>
              <a:gd name="f414" fmla="val 2534177"/>
              <a:gd name="f415" fmla="val 2418045"/>
              <a:gd name="f416" fmla="val 2339482"/>
              <a:gd name="f417" fmla="val 2315117"/>
              <a:gd name="f418" fmla="val 2314950"/>
              <a:gd name="f419" fmla="val 2314781"/>
              <a:gd name="f420" fmla="val 2314612"/>
              <a:gd name="f421" fmla="val 2314074"/>
              <a:gd name="f422" fmla="val 2309015"/>
              <a:gd name="f423" fmla="val 2306564"/>
              <a:gd name="f424" fmla="val 2306606"/>
              <a:gd name="f425" fmla="val 2305294"/>
              <a:gd name="f426" fmla="val 2305236"/>
              <a:gd name="f427" fmla="val 2305830"/>
              <a:gd name="f428" fmla="val 2306328"/>
              <a:gd name="f429" fmla="val 2283603"/>
              <a:gd name="f430" fmla="val 2283629"/>
              <a:gd name="f431" fmla="val 2284127"/>
              <a:gd name="f432" fmla="val 2284721"/>
              <a:gd name="f433" fmla="val 2284662"/>
              <a:gd name="f434" fmla="val 2283350"/>
              <a:gd name="f435" fmla="val 2283392"/>
              <a:gd name="f436" fmla="val 2280942"/>
              <a:gd name="f437" fmla="val 2275883"/>
              <a:gd name="f438" fmla="val 2275345"/>
              <a:gd name="f439" fmla="val 2275175"/>
              <a:gd name="f440" fmla="val 2275007"/>
              <a:gd name="f441" fmla="val 2274839"/>
              <a:gd name="f442" fmla="val 2250474"/>
              <a:gd name="f443" fmla="val 2171912"/>
              <a:gd name="f444" fmla="val 2055780"/>
              <a:gd name="f445" fmla="val 1861539"/>
              <a:gd name="f446" fmla="val 2004637"/>
              <a:gd name="f447" fmla="val 2106860"/>
              <a:gd name="f448" fmla="val 2141354"/>
              <a:gd name="f449" fmla="val 1907352"/>
              <a:gd name="f450" fmla="val 1716983"/>
              <a:gd name="f451" fmla="val 1633600"/>
              <a:gd name="f452" fmla="val 1496052"/>
              <a:gd name="f453" fmla="val 1589416"/>
              <a:gd name="f454" fmla="val 1842645"/>
              <a:gd name="f455" fmla="val 2154724"/>
              <a:gd name="f456" fmla="val 2154841"/>
              <a:gd name="f457" fmla="val 2160150"/>
              <a:gd name="f458" fmla="val 2165478"/>
              <a:gd name="f459" fmla="val 2171054"/>
              <a:gd name="f460" fmla="val 2202237"/>
              <a:gd name="f461" fmla="val 2234130"/>
              <a:gd name="f462" fmla="val 2266515"/>
              <a:gd name="f463" fmla="val 614203"/>
              <a:gd name="f464" fmla="val 631290"/>
              <a:gd name="f465" fmla="val 663676"/>
              <a:gd name="f466" fmla="val 695568"/>
              <a:gd name="f467" fmla="val 726752"/>
              <a:gd name="f468" fmla="val 732328"/>
              <a:gd name="f469" fmla="val 737656"/>
              <a:gd name="f470" fmla="val 742964"/>
              <a:gd name="f471" fmla="val 743081"/>
              <a:gd name="f472" fmla="val 1055161"/>
              <a:gd name="f473" fmla="val 1308390"/>
              <a:gd name="f474" fmla="val 1401754"/>
              <a:gd name="f475" fmla="val 1264205"/>
              <a:gd name="f476" fmla="val 1180823"/>
              <a:gd name="f477" fmla="val 990454"/>
              <a:gd name="f478" fmla="val 756452"/>
              <a:gd name="f479" fmla="val 790946"/>
              <a:gd name="f480" fmla="val 893169"/>
              <a:gd name="f481" fmla="val 1036266"/>
              <a:gd name="f482" fmla="val 842026"/>
              <a:gd name="f483" fmla="val 725894"/>
              <a:gd name="f484" fmla="val 647331"/>
              <a:gd name="f485" fmla="val 622966"/>
              <a:gd name="f486" fmla="val 622799"/>
              <a:gd name="f487" fmla="val 622630"/>
              <a:gd name="f488" fmla="val 622461"/>
              <a:gd name="f489" fmla="val 621923"/>
              <a:gd name="f490" fmla="val 616864"/>
              <a:gd name="f491" fmla="val 614413"/>
              <a:gd name="f492" fmla="val 614455"/>
              <a:gd name="f493" fmla="val 613143"/>
              <a:gd name="f494" fmla="val 613085"/>
              <a:gd name="f495" fmla="val 613679"/>
              <a:gd name="f496" fmla="val 614177"/>
              <a:gd name="f497" fmla="val 591452"/>
              <a:gd name="f498" fmla="val 591478"/>
              <a:gd name="f499" fmla="val 591976"/>
              <a:gd name="f500" fmla="val 592570"/>
              <a:gd name="f501" fmla="val 592511"/>
              <a:gd name="f502" fmla="val 591199"/>
              <a:gd name="f503" fmla="val 591242"/>
              <a:gd name="f504" fmla="val 588791"/>
              <a:gd name="f505" fmla="val 583732"/>
              <a:gd name="f506" fmla="val 583194"/>
              <a:gd name="f507" fmla="val 583024"/>
              <a:gd name="f508" fmla="val 582856"/>
              <a:gd name="f509" fmla="val 582689"/>
              <a:gd name="f510" fmla="val 558275"/>
              <a:gd name="f511" fmla="val 4298863"/>
              <a:gd name="f512" fmla="val 479445"/>
              <a:gd name="f513" fmla="val 4453216"/>
              <a:gd name="f514" fmla="val 362360"/>
              <a:gd name="f515" fmla="val 169811"/>
              <a:gd name="f516" fmla="val 312603"/>
              <a:gd name="f517" fmla="val 4471357"/>
              <a:gd name="f518" fmla="val 414729"/>
              <a:gd name="f519" fmla="val 4319551"/>
              <a:gd name="f520" fmla="val 449203"/>
              <a:gd name="f521" fmla="val 258971"/>
              <a:gd name="f522" fmla="val 4185134"/>
              <a:gd name="f523" fmla="val 97576"/>
              <a:gd name="f524" fmla="val 4300399"/>
              <a:gd name="f525" fmla="val 4458139"/>
              <a:gd name="f526" fmla="val 4251345"/>
              <a:gd name="f527" fmla="val 121484"/>
              <a:gd name="f528" fmla="val 4128438"/>
              <a:gd name="f529" fmla="val 282199"/>
              <a:gd name="f530" fmla="val 4042650"/>
              <a:gd name="f531" fmla="val 462573"/>
              <a:gd name="f532" fmla="val 462690"/>
              <a:gd name="f533" fmla="val 467999"/>
              <a:gd name="f534" fmla="val 473327"/>
              <a:gd name="f535" fmla="val 478903"/>
              <a:gd name="f536" fmla="val 510086"/>
              <a:gd name="f537" fmla="val 541979"/>
              <a:gd name="f538" fmla="val 574365"/>
              <a:gd name="f539" fmla="val 11452667"/>
              <a:gd name="f540" fmla="val 3304913"/>
              <a:gd name="f541" fmla="val 11177477"/>
              <a:gd name="f542" fmla="val 3363591"/>
              <a:gd name="f543" fmla="val 10962633"/>
              <a:gd name="f544" fmla="val 3576701"/>
              <a:gd name="f545" fmla="val 10909358"/>
              <a:gd name="f546" fmla="val 3845480"/>
              <a:gd name="f547" fmla="val 11184548"/>
              <a:gd name="f548" fmla="val 3786801"/>
              <a:gd name="f549" fmla="val 11399391"/>
              <a:gd name="f550" fmla="val 3573691"/>
              <a:gd name="f551" fmla="val 10058800"/>
              <a:gd name="f552" fmla="val 10112076"/>
              <a:gd name="f553" fmla="val 10326919"/>
              <a:gd name="f554" fmla="val 10548834"/>
              <a:gd name="f555" fmla="val 10333990"/>
              <a:gd name="f556" fmla="val 9760514"/>
              <a:gd name="f557" fmla="val 9485324"/>
              <a:gd name="f558" fmla="val 9270480"/>
              <a:gd name="f559" fmla="val 9217205"/>
              <a:gd name="f560" fmla="val 9492395"/>
              <a:gd name="f561" fmla="val 9707238"/>
              <a:gd name="f562" fmla="val 8366649"/>
              <a:gd name="f563" fmla="val 8419925"/>
              <a:gd name="f564" fmla="val 8634768"/>
              <a:gd name="f565" fmla="val 8856683"/>
              <a:gd name="f566" fmla="val 8641839"/>
              <a:gd name="f567" fmla="val 8068363"/>
              <a:gd name="f568" fmla="val 7793173"/>
              <a:gd name="f569" fmla="val 7578329"/>
              <a:gd name="f570" fmla="val 7525054"/>
              <a:gd name="f571" fmla="val 7800244"/>
              <a:gd name="f572" fmla="val 8015087"/>
              <a:gd name="f573" fmla="val 6674498"/>
              <a:gd name="f574" fmla="val 6727774"/>
              <a:gd name="f575" fmla="val 6942617"/>
              <a:gd name="f576" fmla="val 7164532"/>
              <a:gd name="f577" fmla="val 6949688"/>
              <a:gd name="f578" fmla="val 6376212"/>
              <a:gd name="f579" fmla="val 6101022"/>
              <a:gd name="f580" fmla="val 5886178"/>
              <a:gd name="f581" fmla="val 5832903"/>
              <a:gd name="f582" fmla="val 6108093"/>
              <a:gd name="f583" fmla="val 6322936"/>
              <a:gd name="f584" fmla="val 4982347"/>
              <a:gd name="f585" fmla="val 5035623"/>
              <a:gd name="f586" fmla="val 5250466"/>
              <a:gd name="f587" fmla="val 5472381"/>
              <a:gd name="f588" fmla="val 5257537"/>
              <a:gd name="f589" fmla="val 4684061"/>
              <a:gd name="f590" fmla="val 4408871"/>
              <a:gd name="f591" fmla="val 4194027"/>
              <a:gd name="f592" fmla="val 4140752"/>
              <a:gd name="f593" fmla="val 4415942"/>
              <a:gd name="f594" fmla="val 4630785"/>
              <a:gd name="f595" fmla="val 3290196"/>
              <a:gd name="f596" fmla="val 3343472"/>
              <a:gd name="f597" fmla="val 3558315"/>
              <a:gd name="f598" fmla="val 3780230"/>
              <a:gd name="f599" fmla="val 3565386"/>
              <a:gd name="f600" fmla="val 2991910"/>
              <a:gd name="f601" fmla="val 2716720"/>
              <a:gd name="f602" fmla="val 2501876"/>
              <a:gd name="f603" fmla="val 2448601"/>
              <a:gd name="f604" fmla="val 2723791"/>
              <a:gd name="f605" fmla="val 2938634"/>
              <a:gd name="f606" fmla="val 1598045"/>
              <a:gd name="f607" fmla="val 1651321"/>
              <a:gd name="f608" fmla="val 1866164"/>
              <a:gd name="f609" fmla="val 2088079"/>
              <a:gd name="f610" fmla="val 1873235"/>
              <a:gd name="f611" fmla="val 1299759"/>
              <a:gd name="f612" fmla="val 1024569"/>
              <a:gd name="f613" fmla="val 809725"/>
              <a:gd name="f614" fmla="val 756450"/>
              <a:gd name="f615" fmla="val 1031640"/>
              <a:gd name="f616" fmla="val 1246483"/>
              <a:gd name="f617" fmla="val 3200906"/>
              <a:gd name="f618" fmla="val 306658"/>
              <a:gd name="f619" fmla="val 3291386"/>
              <a:gd name="f620" fmla="val 537576"/>
              <a:gd name="f621" fmla="val 3547942"/>
              <a:gd name="f622" fmla="val 582690"/>
              <a:gd name="f623" fmla="val 3862087"/>
              <a:gd name="f624" fmla="val 582857"/>
              <a:gd name="f625" fmla="val 3862140"/>
              <a:gd name="f626" fmla="val 583026"/>
              <a:gd name="f627" fmla="val 3862145"/>
              <a:gd name="f628" fmla="val 583195"/>
              <a:gd name="f629" fmla="val 3862150"/>
              <a:gd name="f630" fmla="val 583735"/>
              <a:gd name="f631" fmla="val 3868787"/>
              <a:gd name="f632" fmla="val 588792"/>
              <a:gd name="f633" fmla="val 3898794"/>
              <a:gd name="f634" fmla="val 3929436"/>
              <a:gd name="f635" fmla="val 3960518"/>
              <a:gd name="f636" fmla="val 3966104"/>
              <a:gd name="f637" fmla="val 3971728"/>
              <a:gd name="f638" fmla="val 3977366"/>
              <a:gd name="f639" fmla="val 3981158"/>
              <a:gd name="f640" fmla="val 592543"/>
              <a:gd name="f641" fmla="val 3984944"/>
              <a:gd name="f642" fmla="val 591977"/>
              <a:gd name="f643" fmla="val 3988716"/>
              <a:gd name="f644" fmla="val 3988683"/>
              <a:gd name="f645" fmla="val 3989174"/>
              <a:gd name="f646" fmla="val 574334"/>
              <a:gd name="f647" fmla="val 3987561"/>
              <a:gd name="f648" fmla="val 541959"/>
              <a:gd name="f649" fmla="val 3987038"/>
              <a:gd name="f650" fmla="val 510079"/>
              <a:gd name="f651" fmla="val 3984080"/>
              <a:gd name="f652" fmla="val 478907"/>
              <a:gd name="f653" fmla="val 3978570"/>
              <a:gd name="f654" fmla="val 473330"/>
              <a:gd name="f655" fmla="val 3978986"/>
              <a:gd name="f656" fmla="val 468001"/>
              <a:gd name="f657" fmla="val 3978045"/>
              <a:gd name="f658" fmla="val 3977042"/>
              <a:gd name="f659" fmla="val 462574"/>
              <a:gd name="f660" fmla="val 3975903"/>
              <a:gd name="f661" fmla="val 282200"/>
              <a:gd name="f662" fmla="val 3946281"/>
              <a:gd name="f663" fmla="val 121485"/>
              <a:gd name="f664" fmla="val 3861168"/>
              <a:gd name="f665" fmla="val 3739225"/>
              <a:gd name="f666" fmla="val 3534056"/>
              <a:gd name="f667" fmla="val 97584"/>
              <a:gd name="f668" fmla="val 3690562"/>
              <a:gd name="f669" fmla="val 258975"/>
              <a:gd name="f670" fmla="val 3804918"/>
              <a:gd name="f671" fmla="val 402182"/>
              <a:gd name="f672" fmla="val 3608252"/>
              <a:gd name="f673" fmla="val 229297"/>
              <a:gd name="f674" fmla="val 3414390"/>
              <a:gd name="f675" fmla="val 3332205"/>
              <a:gd name="f676" fmla="val 11608704"/>
              <a:gd name="f677" fmla="val 3161219"/>
              <a:gd name="f678" fmla="val 11625791"/>
              <a:gd name="f679" fmla="val 3162829"/>
              <a:gd name="f680" fmla="val 11658177"/>
              <a:gd name="f681" fmla="val 3163352"/>
              <a:gd name="f682" fmla="val 11690070"/>
              <a:gd name="f683" fmla="val 3166310"/>
              <a:gd name="f684" fmla="val 11721253"/>
              <a:gd name="f685" fmla="val 3171823"/>
              <a:gd name="f686" fmla="val 11726829"/>
              <a:gd name="f687" fmla="val 3171407"/>
              <a:gd name="f688" fmla="val 11732157"/>
              <a:gd name="f689" fmla="val 3172348"/>
              <a:gd name="f690" fmla="val 11737466"/>
              <a:gd name="f691" fmla="val 3173350"/>
              <a:gd name="f692" fmla="val 11737583"/>
              <a:gd name="f693" fmla="val 3174489"/>
              <a:gd name="f694" fmla="val 11914088"/>
              <a:gd name="f695" fmla="val 3203476"/>
              <a:gd name="f696" fmla="val 12071767"/>
              <a:gd name="f697" fmla="val 3285599"/>
              <a:gd name="f698" fmla="val 3403667"/>
              <a:gd name="f699" fmla="val 3603658"/>
              <a:gd name="f700" fmla="val 12093732"/>
              <a:gd name="f701" fmla="val 3453636"/>
              <a:gd name="f702" fmla="val 11935983"/>
              <a:gd name="f703" fmla="val 3344367"/>
              <a:gd name="f704" fmla="val 11750953"/>
              <a:gd name="f705" fmla="val 11797422"/>
              <a:gd name="f706" fmla="val 3539349"/>
              <a:gd name="f707" fmla="val 11966808"/>
              <a:gd name="f708" fmla="val 3731433"/>
              <a:gd name="f709" fmla="val 3815480"/>
              <a:gd name="f710" fmla="val 3947482"/>
              <a:gd name="f711" fmla="val 11889465"/>
              <a:gd name="f712" fmla="val 3854506"/>
              <a:gd name="f713" fmla="val 11662185"/>
              <a:gd name="f714" fmla="val 3599697"/>
              <a:gd name="f715" fmla="val 11617468"/>
              <a:gd name="f716" fmla="val 3288305"/>
              <a:gd name="f717" fmla="val 11617300"/>
              <a:gd name="f718" fmla="val 3288253"/>
              <a:gd name="f719" fmla="val 11617132"/>
              <a:gd name="f720" fmla="val 3288248"/>
              <a:gd name="f721" fmla="val 11616962"/>
              <a:gd name="f722" fmla="val 3288243"/>
              <a:gd name="f723" fmla="val 11616424"/>
              <a:gd name="f724" fmla="val 3281619"/>
              <a:gd name="f725" fmla="val 11611365"/>
              <a:gd name="f726" fmla="val 3251607"/>
              <a:gd name="f727" fmla="val 11608914"/>
              <a:gd name="f728" fmla="val 3220958"/>
              <a:gd name="f729" fmla="val 11608957"/>
              <a:gd name="f730" fmla="val 3189869"/>
              <a:gd name="f731" fmla="val 11607645"/>
              <a:gd name="f732" fmla="val 3184286"/>
              <a:gd name="f733" fmla="val 11607586"/>
              <a:gd name="f734" fmla="val 3178663"/>
              <a:gd name="f735" fmla="val 3173027"/>
              <a:gd name="f736" fmla="val 11608180"/>
              <a:gd name="f737" fmla="val 3161677"/>
              <a:gd name="f738" fmla="val 11608678"/>
              <a:gd name="f739" fmla="val 3161709"/>
              <a:gd name="f740" fmla="val 11594916"/>
              <a:gd name="f741" fmla="val 11594942"/>
              <a:gd name="f742" fmla="val 11595440"/>
              <a:gd name="f743" fmla="val 11596034"/>
              <a:gd name="f744" fmla="val 11595975"/>
              <a:gd name="f745" fmla="val 11594663"/>
              <a:gd name="f746" fmla="val 11594706"/>
              <a:gd name="f747" fmla="val 11592255"/>
              <a:gd name="f748" fmla="val 11587196"/>
              <a:gd name="f749" fmla="val 11586658"/>
              <a:gd name="f750" fmla="val 11586488"/>
              <a:gd name="f751" fmla="val 11586320"/>
              <a:gd name="f752" fmla="val 11586152"/>
              <a:gd name="f753" fmla="val 11535877"/>
              <a:gd name="f754" fmla="val 3638399"/>
              <a:gd name="f755" fmla="val 11254838"/>
              <a:gd name="f756" fmla="val 3916971"/>
              <a:gd name="f757" fmla="val 10895987"/>
              <a:gd name="f758" fmla="val 10895871"/>
              <a:gd name="f759" fmla="val 10890560"/>
              <a:gd name="f760" fmla="val 10885231"/>
              <a:gd name="f761" fmla="val 10879654"/>
              <a:gd name="f762" fmla="val 10848482"/>
              <a:gd name="f763" fmla="val 10816602"/>
              <a:gd name="f764" fmla="val 10784227"/>
              <a:gd name="f765" fmla="val 10767109"/>
              <a:gd name="f766" fmla="val 10767083"/>
              <a:gd name="f767" fmla="val 10766584"/>
              <a:gd name="f768" fmla="val 10766018"/>
              <a:gd name="f769" fmla="val 10765991"/>
              <a:gd name="f770" fmla="val 10766050"/>
              <a:gd name="f771" fmla="val 10767362"/>
              <a:gd name="f772" fmla="val 10767319"/>
              <a:gd name="f773" fmla="val 10769769"/>
              <a:gd name="f774" fmla="val 10774826"/>
              <a:gd name="f775" fmla="val 10775366"/>
              <a:gd name="f776" fmla="val 10775535"/>
              <a:gd name="f777" fmla="val 10775704"/>
              <a:gd name="f778" fmla="val 10775872"/>
              <a:gd name="f779" fmla="val 10826148"/>
              <a:gd name="f780" fmla="val 3511992"/>
              <a:gd name="f781" fmla="val 11107187"/>
              <a:gd name="f782" fmla="val 3233421"/>
              <a:gd name="f783" fmla="val 11466037"/>
              <a:gd name="f784" fmla="val 11466154"/>
              <a:gd name="f785" fmla="val 11471463"/>
              <a:gd name="f786" fmla="val 11476791"/>
              <a:gd name="f787" fmla="val 11482367"/>
              <a:gd name="f788" fmla="val 11513550"/>
              <a:gd name="f789" fmla="val 11545443"/>
              <a:gd name="f790" fmla="val 11577829"/>
              <a:gd name="f791" fmla="val 9916551"/>
              <a:gd name="f792" fmla="val 9933638"/>
              <a:gd name="f793" fmla="val 9966024"/>
              <a:gd name="f794" fmla="val 9997917"/>
              <a:gd name="f795" fmla="val 10029100"/>
              <a:gd name="f796" fmla="val 10034676"/>
              <a:gd name="f797" fmla="val 10040004"/>
              <a:gd name="f798" fmla="val 10045313"/>
              <a:gd name="f799" fmla="val 10045430"/>
              <a:gd name="f800" fmla="val 10404280"/>
              <a:gd name="f801" fmla="val 10685319"/>
              <a:gd name="f802" fmla="val 10735596"/>
              <a:gd name="f803" fmla="val 10735763"/>
              <a:gd name="f804" fmla="val 10735932"/>
              <a:gd name="f805" fmla="val 10736101"/>
              <a:gd name="f806" fmla="val 10736641"/>
              <a:gd name="f807" fmla="val 10741698"/>
              <a:gd name="f808" fmla="val 10745449"/>
              <a:gd name="f809" fmla="val 10744883"/>
              <a:gd name="f810" fmla="val 10727240"/>
              <a:gd name="f811" fmla="val 10694865"/>
              <a:gd name="f812" fmla="val 10662985"/>
              <a:gd name="f813" fmla="val 10631813"/>
              <a:gd name="f814" fmla="val 10626236"/>
              <a:gd name="f815" fmla="val 10620907"/>
              <a:gd name="f816" fmla="val 10615480"/>
              <a:gd name="f817" fmla="val 10256629"/>
              <a:gd name="f818" fmla="val 9975590"/>
              <a:gd name="f819" fmla="val 9925315"/>
              <a:gd name="f820" fmla="val 9925147"/>
              <a:gd name="f821" fmla="val 9924979"/>
              <a:gd name="f822" fmla="val 9924809"/>
              <a:gd name="f823" fmla="val 9924271"/>
              <a:gd name="f824" fmla="val 9919212"/>
              <a:gd name="f825" fmla="val 9916761"/>
              <a:gd name="f826" fmla="val 9916804"/>
              <a:gd name="f827" fmla="val 9915492"/>
              <a:gd name="f828" fmla="val 9915433"/>
              <a:gd name="f829" fmla="val 9916027"/>
              <a:gd name="f830" fmla="val 9916525"/>
              <a:gd name="f831" fmla="val 9902763"/>
              <a:gd name="f832" fmla="val 9902789"/>
              <a:gd name="f833" fmla="val 9903287"/>
              <a:gd name="f834" fmla="val 9903881"/>
              <a:gd name="f835" fmla="val 9903822"/>
              <a:gd name="f836" fmla="val 9902510"/>
              <a:gd name="f837" fmla="val 9902553"/>
              <a:gd name="f838" fmla="val 9900102"/>
              <a:gd name="f839" fmla="val 9895043"/>
              <a:gd name="f840" fmla="val 9894505"/>
              <a:gd name="f841" fmla="val 9894335"/>
              <a:gd name="f842" fmla="val 9894167"/>
              <a:gd name="f843" fmla="val 9893999"/>
              <a:gd name="f844" fmla="val 9843724"/>
              <a:gd name="f845" fmla="val 9562685"/>
              <a:gd name="f846" fmla="val 9203834"/>
              <a:gd name="f847" fmla="val 9203718"/>
              <a:gd name="f848" fmla="val 9198407"/>
              <a:gd name="f849" fmla="val 9193078"/>
              <a:gd name="f850" fmla="val 9187501"/>
              <a:gd name="f851" fmla="val 9156329"/>
              <a:gd name="f852" fmla="val 9124449"/>
              <a:gd name="f853" fmla="val 9092074"/>
              <a:gd name="f854" fmla="val 9074956"/>
              <a:gd name="f855" fmla="val 9074930"/>
              <a:gd name="f856" fmla="val 9074431"/>
              <a:gd name="f857" fmla="val 9073865"/>
              <a:gd name="f858" fmla="val 9073838"/>
              <a:gd name="f859" fmla="val 9073897"/>
              <a:gd name="f860" fmla="val 9075209"/>
              <a:gd name="f861" fmla="val 9075166"/>
              <a:gd name="f862" fmla="val 9077616"/>
              <a:gd name="f863" fmla="val 9082673"/>
              <a:gd name="f864" fmla="val 9083213"/>
              <a:gd name="f865" fmla="val 9083382"/>
              <a:gd name="f866" fmla="val 9083551"/>
              <a:gd name="f867" fmla="val 9083718"/>
              <a:gd name="f868" fmla="val 9133995"/>
              <a:gd name="f869" fmla="val 9415034"/>
              <a:gd name="f870" fmla="val 9773884"/>
              <a:gd name="f871" fmla="val 9774001"/>
              <a:gd name="f872" fmla="val 9779310"/>
              <a:gd name="f873" fmla="val 9784638"/>
              <a:gd name="f874" fmla="val 9790214"/>
              <a:gd name="f875" fmla="val 9821397"/>
              <a:gd name="f876" fmla="val 9853290"/>
              <a:gd name="f877" fmla="val 9885676"/>
              <a:gd name="f878" fmla="val 8224400"/>
              <a:gd name="f879" fmla="val 8241488"/>
              <a:gd name="f880" fmla="val 8273873"/>
              <a:gd name="f881" fmla="val 8305766"/>
              <a:gd name="f882" fmla="val 8336949"/>
              <a:gd name="f883" fmla="val 8342525"/>
              <a:gd name="f884" fmla="val 8347853"/>
              <a:gd name="f885" fmla="val 8353162"/>
              <a:gd name="f886" fmla="val 8353279"/>
              <a:gd name="f887" fmla="val 8712129"/>
              <a:gd name="f888" fmla="val 8993168"/>
              <a:gd name="f889" fmla="val 9043444"/>
              <a:gd name="f890" fmla="val 9043612"/>
              <a:gd name="f891" fmla="val 9043781"/>
              <a:gd name="f892" fmla="val 9043950"/>
              <a:gd name="f893" fmla="val 9044490"/>
              <a:gd name="f894" fmla="val 9049547"/>
              <a:gd name="f895" fmla="val 9053298"/>
              <a:gd name="f896" fmla="val 9052732"/>
              <a:gd name="f897" fmla="val 9035089"/>
              <a:gd name="f898" fmla="val 9002714"/>
              <a:gd name="f899" fmla="val 8970834"/>
              <a:gd name="f900" fmla="val 8939662"/>
              <a:gd name="f901" fmla="val 8934085"/>
              <a:gd name="f902" fmla="val 8928756"/>
              <a:gd name="f903" fmla="val 8923329"/>
              <a:gd name="f904" fmla="val 8564478"/>
              <a:gd name="f905" fmla="val 8283439"/>
              <a:gd name="f906" fmla="val 8233164"/>
              <a:gd name="f907" fmla="val 8232996"/>
              <a:gd name="f908" fmla="val 8232828"/>
              <a:gd name="f909" fmla="val 8232658"/>
              <a:gd name="f910" fmla="val 8232120"/>
              <a:gd name="f911" fmla="val 8227061"/>
              <a:gd name="f912" fmla="val 8224611"/>
              <a:gd name="f913" fmla="val 8224653"/>
              <a:gd name="f914" fmla="val 8223341"/>
              <a:gd name="f915" fmla="val 8223282"/>
              <a:gd name="f916" fmla="val 8223876"/>
              <a:gd name="f917" fmla="val 8224374"/>
              <a:gd name="f918" fmla="val 8210612"/>
              <a:gd name="f919" fmla="val 8210638"/>
              <a:gd name="f920" fmla="val 8211136"/>
              <a:gd name="f921" fmla="val 8211730"/>
              <a:gd name="f922" fmla="val 8211672"/>
              <a:gd name="f923" fmla="val 8210360"/>
              <a:gd name="f924" fmla="val 8210402"/>
              <a:gd name="f925" fmla="val 8207951"/>
              <a:gd name="f926" fmla="val 8202893"/>
              <a:gd name="f927" fmla="val 8202354"/>
              <a:gd name="f928" fmla="val 8202185"/>
              <a:gd name="f929" fmla="val 8202016"/>
              <a:gd name="f930" fmla="val 8201849"/>
              <a:gd name="f931" fmla="val 8151573"/>
              <a:gd name="f932" fmla="val 7870534"/>
              <a:gd name="f933" fmla="val 7511683"/>
              <a:gd name="f934" fmla="val 7511567"/>
              <a:gd name="f935" fmla="val 7506256"/>
              <a:gd name="f936" fmla="val 7500927"/>
              <a:gd name="f937" fmla="val 7495350"/>
              <a:gd name="f938" fmla="val 7464178"/>
              <a:gd name="f939" fmla="val 7432298"/>
              <a:gd name="f940" fmla="val 7399924"/>
              <a:gd name="f941" fmla="val 7382805"/>
              <a:gd name="f942" fmla="val 7382779"/>
              <a:gd name="f943" fmla="val 7382280"/>
              <a:gd name="f944" fmla="val 7381714"/>
              <a:gd name="f945" fmla="val 7381687"/>
              <a:gd name="f946" fmla="val 7381746"/>
              <a:gd name="f947" fmla="val 7383058"/>
              <a:gd name="f948" fmla="val 7383016"/>
              <a:gd name="f949" fmla="val 7385465"/>
              <a:gd name="f950" fmla="val 7390522"/>
              <a:gd name="f951" fmla="val 7391062"/>
              <a:gd name="f952" fmla="val 7391231"/>
              <a:gd name="f953" fmla="val 7391400"/>
              <a:gd name="f954" fmla="val 7391568"/>
              <a:gd name="f955" fmla="val 7441844"/>
              <a:gd name="f956" fmla="val 7722883"/>
              <a:gd name="f957" fmla="val 8081734"/>
              <a:gd name="f958" fmla="val 8081851"/>
              <a:gd name="f959" fmla="val 8087159"/>
              <a:gd name="f960" fmla="val 8092487"/>
              <a:gd name="f961" fmla="val 8098063"/>
              <a:gd name="f962" fmla="val 8129247"/>
              <a:gd name="f963" fmla="val 8161139"/>
              <a:gd name="f964" fmla="val 8193525"/>
              <a:gd name="f965" fmla="val 6532249"/>
              <a:gd name="f966" fmla="val 6549337"/>
              <a:gd name="f967" fmla="val 6581722"/>
              <a:gd name="f968" fmla="val 6613615"/>
              <a:gd name="f969" fmla="val 6644798"/>
              <a:gd name="f970" fmla="val 6650374"/>
              <a:gd name="f971" fmla="val 6655702"/>
              <a:gd name="f972" fmla="val 6661011"/>
              <a:gd name="f973" fmla="val 6661128"/>
              <a:gd name="f974" fmla="val 7019978"/>
              <a:gd name="f975" fmla="val 7301017"/>
              <a:gd name="f976" fmla="val 7351294"/>
              <a:gd name="f977" fmla="val 7351461"/>
              <a:gd name="f978" fmla="val 7351631"/>
              <a:gd name="f979" fmla="val 7351799"/>
              <a:gd name="f980" fmla="val 7352340"/>
              <a:gd name="f981" fmla="val 7357396"/>
              <a:gd name="f982" fmla="val 7359846"/>
              <a:gd name="f983" fmla="val 7359804"/>
              <a:gd name="f984" fmla="val 7361116"/>
              <a:gd name="f985" fmla="val 7361147"/>
              <a:gd name="f986" fmla="val 7360581"/>
              <a:gd name="f987" fmla="val 7342938"/>
              <a:gd name="f988" fmla="val 7310564"/>
              <a:gd name="f989" fmla="val 7278683"/>
              <a:gd name="f990" fmla="val 7247511"/>
              <a:gd name="f991" fmla="val 7241934"/>
              <a:gd name="f992" fmla="val 7236605"/>
              <a:gd name="f993" fmla="val 7231295"/>
              <a:gd name="f994" fmla="val 7231179"/>
              <a:gd name="f995" fmla="val 6872327"/>
              <a:gd name="f996" fmla="val 6591288"/>
              <a:gd name="f997" fmla="val 6541013"/>
              <a:gd name="f998" fmla="val 6540845"/>
              <a:gd name="f999" fmla="val 6540677"/>
              <a:gd name="f1000" fmla="val 6540507"/>
              <a:gd name="f1001" fmla="val 6539969"/>
              <a:gd name="f1002" fmla="val 6534910"/>
              <a:gd name="f1003" fmla="val 6532460"/>
              <a:gd name="f1004" fmla="val 6532502"/>
              <a:gd name="f1005" fmla="val 6531190"/>
              <a:gd name="f1006" fmla="val 6531131"/>
              <a:gd name="f1007" fmla="val 6531725"/>
              <a:gd name="f1008" fmla="val 6532223"/>
              <a:gd name="f1009" fmla="val 6518461"/>
              <a:gd name="f1010" fmla="val 6518487"/>
              <a:gd name="f1011" fmla="val 6518985"/>
              <a:gd name="f1012" fmla="val 6519579"/>
              <a:gd name="f1013" fmla="val 6519520"/>
              <a:gd name="f1014" fmla="val 6518208"/>
              <a:gd name="f1015" fmla="val 6518250"/>
              <a:gd name="f1016" fmla="val 6515800"/>
              <a:gd name="f1017" fmla="val 6510741"/>
              <a:gd name="f1018" fmla="val 6510203"/>
              <a:gd name="f1019" fmla="val 6510033"/>
              <a:gd name="f1020" fmla="val 6509865"/>
              <a:gd name="f1021" fmla="val 6509697"/>
              <a:gd name="f1022" fmla="val 6459422"/>
              <a:gd name="f1023" fmla="val 6178383"/>
              <a:gd name="f1024" fmla="val 5819531"/>
              <a:gd name="f1025" fmla="val 5819415"/>
              <a:gd name="f1026" fmla="val 5814105"/>
              <a:gd name="f1027" fmla="val 5808776"/>
              <a:gd name="f1028" fmla="val 5803199"/>
              <a:gd name="f1029" fmla="val 5772027"/>
              <a:gd name="f1030" fmla="val 5740146"/>
              <a:gd name="f1031" fmla="val 5707772"/>
              <a:gd name="f1032" fmla="val 5690654"/>
              <a:gd name="f1033" fmla="val 5690628"/>
              <a:gd name="f1034" fmla="val 5690129"/>
              <a:gd name="f1035" fmla="val 5689563"/>
              <a:gd name="f1036" fmla="val 5689536"/>
              <a:gd name="f1037" fmla="val 5689594"/>
              <a:gd name="f1038" fmla="val 5690906"/>
              <a:gd name="f1039" fmla="val 5690864"/>
              <a:gd name="f1040" fmla="val 5693314"/>
              <a:gd name="f1041" fmla="val 5698370"/>
              <a:gd name="f1042" fmla="val 5698911"/>
              <a:gd name="f1043" fmla="val 5699079"/>
              <a:gd name="f1044" fmla="val 5699249"/>
              <a:gd name="f1045" fmla="val 5699416"/>
              <a:gd name="f1046" fmla="val 5749693"/>
              <a:gd name="f1047" fmla="val 6030732"/>
              <a:gd name="f1048" fmla="val 6389582"/>
              <a:gd name="f1049" fmla="val 6389699"/>
              <a:gd name="f1050" fmla="val 6395008"/>
              <a:gd name="f1051" fmla="val 6400336"/>
              <a:gd name="f1052" fmla="val 6405912"/>
              <a:gd name="f1053" fmla="val 6437095"/>
              <a:gd name="f1054" fmla="val 6468988"/>
              <a:gd name="f1055" fmla="val 6501373"/>
              <a:gd name="f1056" fmla="val 4840098"/>
              <a:gd name="f1057" fmla="val 4857185"/>
              <a:gd name="f1058" fmla="val 4889571"/>
              <a:gd name="f1059" fmla="val 4921463"/>
              <a:gd name="f1060" fmla="val 4952647"/>
              <a:gd name="f1061" fmla="val 4958223"/>
              <a:gd name="f1062" fmla="val 4963551"/>
              <a:gd name="f1063" fmla="val 4968859"/>
              <a:gd name="f1064" fmla="val 4968976"/>
              <a:gd name="f1065" fmla="val 5327827"/>
              <a:gd name="f1066" fmla="val 5608866"/>
              <a:gd name="f1067" fmla="val 5659142"/>
              <a:gd name="f1068" fmla="val 5659310"/>
              <a:gd name="f1069" fmla="val 5659479"/>
              <a:gd name="f1070" fmla="val 5659648"/>
              <a:gd name="f1071" fmla="val 5660188"/>
              <a:gd name="f1072" fmla="val 5665245"/>
              <a:gd name="f1073" fmla="val 5668996"/>
              <a:gd name="f1074" fmla="val 5668430"/>
              <a:gd name="f1075" fmla="val 5650786"/>
              <a:gd name="f1076" fmla="val 5618412"/>
              <a:gd name="f1077" fmla="val 5586532"/>
              <a:gd name="f1078" fmla="val 5555360"/>
              <a:gd name="f1079" fmla="val 5549783"/>
              <a:gd name="f1080" fmla="val 5544454"/>
              <a:gd name="f1081" fmla="val 5539027"/>
              <a:gd name="f1082" fmla="val 5180176"/>
              <a:gd name="f1083" fmla="val 4899137"/>
              <a:gd name="f1084" fmla="val 4848861"/>
              <a:gd name="f1085" fmla="val 4848694"/>
              <a:gd name="f1086" fmla="val 4848525"/>
              <a:gd name="f1087" fmla="val 4848356"/>
              <a:gd name="f1088" fmla="val 4847817"/>
              <a:gd name="f1089" fmla="val 4842759"/>
              <a:gd name="f1090" fmla="val 4840308"/>
              <a:gd name="f1091" fmla="val 4840350"/>
              <a:gd name="f1092" fmla="val 4839038"/>
              <a:gd name="f1093" fmla="val 4838980"/>
              <a:gd name="f1094" fmla="val 4839574"/>
              <a:gd name="f1095" fmla="val 4840072"/>
              <a:gd name="f1096" fmla="val 4826310"/>
              <a:gd name="f1097" fmla="val 4826336"/>
              <a:gd name="f1098" fmla="val 4826834"/>
              <a:gd name="f1099" fmla="val 4827428"/>
              <a:gd name="f1100" fmla="val 4827369"/>
              <a:gd name="f1101" fmla="val 4826057"/>
              <a:gd name="f1102" fmla="val 4826099"/>
              <a:gd name="f1103" fmla="val 4823649"/>
              <a:gd name="f1104" fmla="val 4818590"/>
              <a:gd name="f1105" fmla="val 4818052"/>
              <a:gd name="f1106" fmla="val 4817882"/>
              <a:gd name="f1107" fmla="val 4817714"/>
              <a:gd name="f1108" fmla="val 4817546"/>
              <a:gd name="f1109" fmla="val 4767271"/>
              <a:gd name="f1110" fmla="val 4486232"/>
              <a:gd name="f1111" fmla="val 4127381"/>
              <a:gd name="f1112" fmla="val 4127264"/>
              <a:gd name="f1113" fmla="val 4121954"/>
              <a:gd name="f1114" fmla="val 4116625"/>
              <a:gd name="f1115" fmla="val 4111048"/>
              <a:gd name="f1116" fmla="val 4079876"/>
              <a:gd name="f1117" fmla="val 4047996"/>
              <a:gd name="f1118" fmla="val 4015621"/>
              <a:gd name="f1119" fmla="val 3998503"/>
              <a:gd name="f1120" fmla="val 3998477"/>
              <a:gd name="f1121" fmla="val 3997978"/>
              <a:gd name="f1122" fmla="val 3997412"/>
              <a:gd name="f1123" fmla="val 3997385"/>
              <a:gd name="f1124" fmla="val 3997443"/>
              <a:gd name="f1125" fmla="val 3998755"/>
              <a:gd name="f1126" fmla="val 3998713"/>
              <a:gd name="f1127" fmla="val 4001163"/>
              <a:gd name="f1128" fmla="val 4006219"/>
              <a:gd name="f1129" fmla="val 4006760"/>
              <a:gd name="f1130" fmla="val 4006928"/>
              <a:gd name="f1131" fmla="val 4007098"/>
              <a:gd name="f1132" fmla="val 4007265"/>
              <a:gd name="f1133" fmla="val 4057542"/>
              <a:gd name="f1134" fmla="val 4338581"/>
              <a:gd name="f1135" fmla="val 4697431"/>
              <a:gd name="f1136" fmla="val 4697548"/>
              <a:gd name="f1137" fmla="val 4702857"/>
              <a:gd name="f1138" fmla="val 4708185"/>
              <a:gd name="f1139" fmla="val 4713761"/>
              <a:gd name="f1140" fmla="val 4744944"/>
              <a:gd name="f1141" fmla="val 4776837"/>
              <a:gd name="f1142" fmla="val 4809222"/>
              <a:gd name="f1143" fmla="val 3147947"/>
              <a:gd name="f1144" fmla="val 3165034"/>
              <a:gd name="f1145" fmla="val 3197420"/>
              <a:gd name="f1146" fmla="val 3229312"/>
              <a:gd name="f1147" fmla="val 3260496"/>
              <a:gd name="f1148" fmla="val 3266072"/>
              <a:gd name="f1149" fmla="val 3271400"/>
              <a:gd name="f1150" fmla="val 3276708"/>
              <a:gd name="f1151" fmla="val 3276826"/>
              <a:gd name="f1152" fmla="val 3635676"/>
              <a:gd name="f1153" fmla="val 3916715"/>
              <a:gd name="f1154" fmla="val 3966991"/>
              <a:gd name="f1155" fmla="val 3967159"/>
              <a:gd name="f1156" fmla="val 3967328"/>
              <a:gd name="f1157" fmla="val 3967497"/>
              <a:gd name="f1158" fmla="val 3968037"/>
              <a:gd name="f1159" fmla="val 3973094"/>
              <a:gd name="f1160" fmla="val 3976845"/>
              <a:gd name="f1161" fmla="val 3976279"/>
              <a:gd name="f1162" fmla="val 3958635"/>
              <a:gd name="f1163" fmla="val 3926261"/>
              <a:gd name="f1164" fmla="val 3894381"/>
              <a:gd name="f1165" fmla="val 3863209"/>
              <a:gd name="f1166" fmla="val 3857632"/>
              <a:gd name="f1167" fmla="val 3852303"/>
              <a:gd name="f1168" fmla="val 3846876"/>
              <a:gd name="f1169" fmla="val 3488025"/>
              <a:gd name="f1170" fmla="val 3206986"/>
              <a:gd name="f1171" fmla="val 3156710"/>
              <a:gd name="f1172" fmla="val 3156543"/>
              <a:gd name="f1173" fmla="val 3156374"/>
              <a:gd name="f1174" fmla="val 3156205"/>
              <a:gd name="f1175" fmla="val 3155667"/>
              <a:gd name="f1176" fmla="val 3150608"/>
              <a:gd name="f1177" fmla="val 3148157"/>
              <a:gd name="f1178" fmla="val 3148199"/>
              <a:gd name="f1179" fmla="val 3146887"/>
              <a:gd name="f1180" fmla="val 3146829"/>
              <a:gd name="f1181" fmla="val 3147423"/>
              <a:gd name="f1182" fmla="val 3147921"/>
              <a:gd name="f1183" fmla="val 3134159"/>
              <a:gd name="f1184" fmla="val 3134185"/>
              <a:gd name="f1185" fmla="val 3134683"/>
              <a:gd name="f1186" fmla="val 3135277"/>
              <a:gd name="f1187" fmla="val 3135218"/>
              <a:gd name="f1188" fmla="val 3133906"/>
              <a:gd name="f1189" fmla="val 3133948"/>
              <a:gd name="f1190" fmla="val 3131498"/>
              <a:gd name="f1191" fmla="val 3126439"/>
              <a:gd name="f1192" fmla="val 3125901"/>
              <a:gd name="f1193" fmla="val 3125731"/>
              <a:gd name="f1194" fmla="val 3125563"/>
              <a:gd name="f1195" fmla="val 3125395"/>
              <a:gd name="f1196" fmla="val 3075120"/>
              <a:gd name="f1197" fmla="val 2794081"/>
              <a:gd name="f1198" fmla="val 2435230"/>
              <a:gd name="f1199" fmla="val 2435113"/>
              <a:gd name="f1200" fmla="val 2429803"/>
              <a:gd name="f1201" fmla="val 2424474"/>
              <a:gd name="f1202" fmla="val 2418897"/>
              <a:gd name="f1203" fmla="val 2387725"/>
              <a:gd name="f1204" fmla="val 2355845"/>
              <a:gd name="f1205" fmla="val 2323470"/>
              <a:gd name="f1206" fmla="val 2306352"/>
              <a:gd name="f1207" fmla="val 2306326"/>
              <a:gd name="f1208" fmla="val 2305827"/>
              <a:gd name="f1209" fmla="val 2305261"/>
              <a:gd name="f1210" fmla="val 2305234"/>
              <a:gd name="f1211" fmla="val 2305292"/>
              <a:gd name="f1212" fmla="val 2306604"/>
              <a:gd name="f1213" fmla="val 2306562"/>
              <a:gd name="f1214" fmla="val 2309012"/>
              <a:gd name="f1215" fmla="val 2314068"/>
              <a:gd name="f1216" fmla="val 2314609"/>
              <a:gd name="f1217" fmla="val 2314777"/>
              <a:gd name="f1218" fmla="val 2314947"/>
              <a:gd name="f1219" fmla="val 2315114"/>
              <a:gd name="f1220" fmla="val 2365391"/>
              <a:gd name="f1221" fmla="val 2646430"/>
              <a:gd name="f1222" fmla="val 3005280"/>
              <a:gd name="f1223" fmla="val 3005397"/>
              <a:gd name="f1224" fmla="val 3010706"/>
              <a:gd name="f1225" fmla="val 3016034"/>
              <a:gd name="f1226" fmla="val 3021610"/>
              <a:gd name="f1227" fmla="val 3052793"/>
              <a:gd name="f1228" fmla="val 3084686"/>
              <a:gd name="f1229" fmla="val 3117071"/>
              <a:gd name="f1230" fmla="val 1455796"/>
              <a:gd name="f1231" fmla="val 1472883"/>
              <a:gd name="f1232" fmla="val 1505269"/>
              <a:gd name="f1233" fmla="val 1537161"/>
              <a:gd name="f1234" fmla="val 1568345"/>
              <a:gd name="f1235" fmla="val 1573921"/>
              <a:gd name="f1236" fmla="val 1579249"/>
              <a:gd name="f1237" fmla="val 1584557"/>
              <a:gd name="f1238" fmla="val 1584675"/>
              <a:gd name="f1239" fmla="val 1943525"/>
              <a:gd name="f1240" fmla="val 2224564"/>
              <a:gd name="f1241" fmla="val 2274840"/>
              <a:gd name="f1242" fmla="val 2275008"/>
              <a:gd name="f1243" fmla="val 2275177"/>
              <a:gd name="f1244" fmla="val 2275346"/>
              <a:gd name="f1245" fmla="val 2275886"/>
              <a:gd name="f1246" fmla="val 2280943"/>
              <a:gd name="f1247" fmla="val 2284694"/>
              <a:gd name="f1248" fmla="val 2284128"/>
              <a:gd name="f1249" fmla="val 2266484"/>
              <a:gd name="f1250" fmla="val 2234110"/>
              <a:gd name="f1251" fmla="val 2202230"/>
              <a:gd name="f1252" fmla="val 2171058"/>
              <a:gd name="f1253" fmla="val 2165481"/>
              <a:gd name="f1254" fmla="val 2160152"/>
              <a:gd name="f1255" fmla="val 2154725"/>
              <a:gd name="f1256" fmla="val 1795874"/>
              <a:gd name="f1257" fmla="val 1514835"/>
              <a:gd name="f1258" fmla="val 1464559"/>
              <a:gd name="f1259" fmla="val 1464392"/>
              <a:gd name="f1260" fmla="val 1464223"/>
              <a:gd name="f1261" fmla="val 1464054"/>
              <a:gd name="f1262" fmla="val 1463515"/>
              <a:gd name="f1263" fmla="val 1458457"/>
              <a:gd name="f1264" fmla="val 1456006"/>
              <a:gd name="f1265" fmla="val 1456048"/>
              <a:gd name="f1266" fmla="val 1454736"/>
              <a:gd name="f1267" fmla="val 1454678"/>
              <a:gd name="f1268" fmla="val 1455272"/>
              <a:gd name="f1269" fmla="val 1455770"/>
              <a:gd name="f1270" fmla="val 1442008"/>
              <a:gd name="f1271" fmla="val 1442034"/>
              <a:gd name="f1272" fmla="val 1442532"/>
              <a:gd name="f1273" fmla="val 1443126"/>
              <a:gd name="f1274" fmla="val 1443067"/>
              <a:gd name="f1275" fmla="val 1441755"/>
              <a:gd name="f1276" fmla="val 1441797"/>
              <a:gd name="f1277" fmla="val 1439347"/>
              <a:gd name="f1278" fmla="val 1434288"/>
              <a:gd name="f1279" fmla="val 1433750"/>
              <a:gd name="f1280" fmla="val 1433580"/>
              <a:gd name="f1281" fmla="val 1433412"/>
              <a:gd name="f1282" fmla="val 1433244"/>
              <a:gd name="f1283" fmla="val 1382969"/>
              <a:gd name="f1284" fmla="val 1101930"/>
              <a:gd name="f1285" fmla="val 743079"/>
              <a:gd name="f1286" fmla="val 742962"/>
              <a:gd name="f1287" fmla="val 737652"/>
              <a:gd name="f1288" fmla="val 732323"/>
              <a:gd name="f1289" fmla="val 726746"/>
              <a:gd name="f1290" fmla="val 695574"/>
              <a:gd name="f1291" fmla="val 663693"/>
              <a:gd name="f1292" fmla="val 631319"/>
              <a:gd name="f1293" fmla="val 614201"/>
              <a:gd name="f1294" fmla="val 614175"/>
              <a:gd name="f1295" fmla="val 613676"/>
              <a:gd name="f1296" fmla="val 613110"/>
              <a:gd name="f1297" fmla="val 613083"/>
              <a:gd name="f1298" fmla="val 613141"/>
              <a:gd name="f1299" fmla="val 614453"/>
              <a:gd name="f1300" fmla="val 614411"/>
              <a:gd name="f1301" fmla="val 616861"/>
              <a:gd name="f1302" fmla="val 621917"/>
              <a:gd name="f1303" fmla="val 622458"/>
              <a:gd name="f1304" fmla="val 622626"/>
              <a:gd name="f1305" fmla="val 622796"/>
              <a:gd name="f1306" fmla="val 622963"/>
              <a:gd name="f1307" fmla="val 673240"/>
              <a:gd name="f1308" fmla="val 954279"/>
              <a:gd name="f1309" fmla="val 1313129"/>
              <a:gd name="f1310" fmla="val 1313246"/>
              <a:gd name="f1311" fmla="val 1318555"/>
              <a:gd name="f1312" fmla="val 1323883"/>
              <a:gd name="f1313" fmla="val 1329459"/>
              <a:gd name="f1314" fmla="val 1360642"/>
              <a:gd name="f1315" fmla="val 1392535"/>
              <a:gd name="f1316" fmla="val 1424920"/>
              <a:gd name="f1317" fmla="val 2447425"/>
              <a:gd name="f1318" fmla="val 10962636"/>
              <a:gd name="f1319" fmla="val 2718331"/>
              <a:gd name="f1320" fmla="val 11177479"/>
              <a:gd name="f1321" fmla="val 2933128"/>
              <a:gd name="f1322" fmla="val 11452669"/>
              <a:gd name="f1323" fmla="val 2992271"/>
              <a:gd name="f1324" fmla="val 11399394"/>
              <a:gd name="f1325" fmla="val 2721365"/>
              <a:gd name="f1326" fmla="val 11184550"/>
              <a:gd name="f1327" fmla="val 2506568"/>
              <a:gd name="f1328" fmla="val 10112075"/>
              <a:gd name="f1329" fmla="val 10548833"/>
              <a:gd name="f1330" fmla="val 9270483"/>
              <a:gd name="f1331" fmla="val 9485326"/>
              <a:gd name="f1332" fmla="val 9760516"/>
              <a:gd name="f1333" fmla="val 9707241"/>
              <a:gd name="f1334" fmla="val 9492397"/>
              <a:gd name="f1335" fmla="val 8419924"/>
              <a:gd name="f1336" fmla="val 8856682"/>
              <a:gd name="f1337" fmla="val 7578332"/>
              <a:gd name="f1338" fmla="val 7793175"/>
              <a:gd name="f1339" fmla="val 8068365"/>
              <a:gd name="f1340" fmla="val 8015090"/>
              <a:gd name="f1341" fmla="val 7800246"/>
              <a:gd name="f1342" fmla="val 6727773"/>
              <a:gd name="f1343" fmla="val 7164531"/>
              <a:gd name="f1344" fmla="val 5886181"/>
              <a:gd name="f1345" fmla="val 6101024"/>
              <a:gd name="f1346" fmla="val 6376214"/>
              <a:gd name="f1347" fmla="val 6322939"/>
              <a:gd name="f1348" fmla="val 6108095"/>
              <a:gd name="f1349" fmla="val 5035622"/>
              <a:gd name="f1350" fmla="val 5472380"/>
              <a:gd name="f1351" fmla="val 4194030"/>
              <a:gd name="f1352" fmla="val 4408873"/>
              <a:gd name="f1353" fmla="val 4684063"/>
              <a:gd name="f1354" fmla="val 4630788"/>
              <a:gd name="f1355" fmla="val 4415944"/>
              <a:gd name="f1356" fmla="val 3343471"/>
              <a:gd name="f1357" fmla="val 3780229"/>
              <a:gd name="f1358" fmla="val 2501879"/>
              <a:gd name="f1359" fmla="val 2716722"/>
              <a:gd name="f1360" fmla="val 2991912"/>
              <a:gd name="f1361" fmla="val 2938637"/>
              <a:gd name="f1362" fmla="val 2723793"/>
              <a:gd name="f1363" fmla="val 1651320"/>
              <a:gd name="f1364" fmla="val 2088078"/>
              <a:gd name="f1365" fmla="val 809728"/>
              <a:gd name="f1366" fmla="val 1024571"/>
              <a:gd name="f1367" fmla="val 1299761"/>
              <a:gd name="f1368" fmla="val 1246486"/>
              <a:gd name="f1369" fmla="val 1031642"/>
              <a:gd name="f1370" fmla="val 2344615"/>
              <a:gd name="f1371" fmla="val 2477663"/>
              <a:gd name="f1372" fmla="val 11966807"/>
              <a:gd name="f1373" fmla="val 2562375"/>
              <a:gd name="f1374" fmla="val 11797421"/>
              <a:gd name="f1375" fmla="val 2755980"/>
              <a:gd name="f1376" fmla="val 11935988"/>
              <a:gd name="f1377" fmla="val 2952504"/>
              <a:gd name="f1378" fmla="val 12093739"/>
              <a:gd name="f1379" fmla="val 2842365"/>
              <a:gd name="f1380" fmla="val 2691161"/>
              <a:gd name="f1381" fmla="val 2892735"/>
              <a:gd name="f1382" fmla="val 12071770"/>
              <a:gd name="f1383" fmla="val 3011736"/>
              <a:gd name="f1384" fmla="val 11914089"/>
              <a:gd name="f1385" fmla="val 3094511"/>
              <a:gd name="f1386" fmla="val 11737582"/>
              <a:gd name="f1387" fmla="val 3123727"/>
              <a:gd name="f1388" fmla="val 3124875"/>
              <a:gd name="f1389" fmla="val 11732155"/>
              <a:gd name="f1390" fmla="val 3125886"/>
              <a:gd name="f1391" fmla="val 11726826"/>
              <a:gd name="f1392" fmla="val 3126834"/>
              <a:gd name="f1393" fmla="val 11721249"/>
              <a:gd name="f1394" fmla="val 3126415"/>
              <a:gd name="f1395" fmla="val 11690077"/>
              <a:gd name="f1396" fmla="val 3131969"/>
              <a:gd name="f1397" fmla="val 11658197"/>
              <a:gd name="f1398" fmla="val 3134950"/>
              <a:gd name="f1399" fmla="val 11625822"/>
              <a:gd name="f1400" fmla="val 3135477"/>
              <a:gd name="f1401" fmla="val 3137103"/>
              <a:gd name="f1402" fmla="val 3136608"/>
              <a:gd name="f1403" fmla="val 11608179"/>
              <a:gd name="f1404" fmla="val 3136641"/>
              <a:gd name="f1405" fmla="val 11607613"/>
              <a:gd name="f1406" fmla="val 3132839"/>
              <a:gd name="f1407" fmla="val 3129023"/>
              <a:gd name="f1408" fmla="val 3125201"/>
              <a:gd name="f1409" fmla="val 3119519"/>
              <a:gd name="f1410" fmla="val 3113850"/>
              <a:gd name="f1411" fmla="val 3108220"/>
              <a:gd name="f1412" fmla="val 3076892"/>
              <a:gd name="f1413" fmla="val 11611364"/>
              <a:gd name="f1414" fmla="val 3046007"/>
              <a:gd name="f1415" fmla="val 11616421"/>
              <a:gd name="f1416" fmla="val 3015763"/>
              <a:gd name="f1417" fmla="val 11616961"/>
              <a:gd name="f1418" fmla="val 3009073"/>
              <a:gd name="f1419" fmla="val 11617130"/>
              <a:gd name="f1420" fmla="val 3009068"/>
              <a:gd name="f1421" fmla="val 11617299"/>
              <a:gd name="f1422" fmla="val 3009063"/>
              <a:gd name="f1423" fmla="val 11617466"/>
              <a:gd name="f1424" fmla="val 3009010"/>
              <a:gd name="f1425" fmla="val 2695154"/>
              <a:gd name="f1426" fmla="val 11889463"/>
              <a:gd name="f1427" fmla="val 2438329"/>
              <a:gd name="f1428" fmla="val 2302594"/>
              <a:gd name="f1429" fmla="val 2304217"/>
              <a:gd name="f1430" fmla="val 2304744"/>
              <a:gd name="f1431" fmla="val 2307725"/>
              <a:gd name="f1432" fmla="val 2313282"/>
              <a:gd name="f1433" fmla="val 2312863"/>
              <a:gd name="f1434" fmla="val 2313811"/>
              <a:gd name="f1435" fmla="val 2314821"/>
              <a:gd name="f1436" fmla="val 2315969"/>
              <a:gd name="f1437" fmla="val 11254840"/>
              <a:gd name="f1438" fmla="val 2375367"/>
              <a:gd name="f1439" fmla="val 11535879"/>
              <a:gd name="f1440" fmla="val 2656144"/>
              <a:gd name="f1441" fmla="val 11586156"/>
              <a:gd name="f1442" fmla="val 11586323"/>
              <a:gd name="f1443" fmla="val 11586492"/>
              <a:gd name="f1444" fmla="val 11586661"/>
              <a:gd name="f1445" fmla="val 11587201"/>
              <a:gd name="f1446" fmla="val 11592258"/>
              <a:gd name="f1447" fmla="val 11594708"/>
              <a:gd name="f1448" fmla="val 11594665"/>
              <a:gd name="f1449" fmla="val 11595977"/>
              <a:gd name="f1450" fmla="val 11596036"/>
              <a:gd name="f1451" fmla="val 11596009"/>
              <a:gd name="f1452" fmla="val 11595443"/>
              <a:gd name="f1453" fmla="val 11594944"/>
              <a:gd name="f1454" fmla="val 11594918"/>
              <a:gd name="f1455" fmla="val 11577800"/>
              <a:gd name="f1456" fmla="val 11545425"/>
              <a:gd name="f1457" fmla="val 11513545"/>
              <a:gd name="f1458" fmla="val 11482373"/>
              <a:gd name="f1459" fmla="val 11476796"/>
              <a:gd name="f1460" fmla="val 11471467"/>
              <a:gd name="f1461" fmla="val 11466156"/>
              <a:gd name="f1462" fmla="val 11466040"/>
              <a:gd name="f1463" fmla="val 11107189"/>
              <a:gd name="f1464" fmla="val 3064328"/>
              <a:gd name="f1465" fmla="val 10826150"/>
              <a:gd name="f1466" fmla="val 2783551"/>
              <a:gd name="f1467" fmla="val 2430686"/>
              <a:gd name="f1468" fmla="val 2430633"/>
              <a:gd name="f1469" fmla="val 2430628"/>
              <a:gd name="f1470" fmla="val 2430623"/>
              <a:gd name="f1471" fmla="val 2423947"/>
              <a:gd name="f1472" fmla="val 2393697"/>
              <a:gd name="f1473" fmla="val 2362806"/>
              <a:gd name="f1474" fmla="val 2331471"/>
              <a:gd name="f1475" fmla="val 2325843"/>
              <a:gd name="f1476" fmla="val 2320176"/>
              <a:gd name="f1477" fmla="val 2314495"/>
              <a:gd name="f1478" fmla="val 2303055"/>
              <a:gd name="f1479" fmla="val 2303088"/>
              <a:gd name="f1480" fmla="val 10045429"/>
              <a:gd name="f1481" fmla="val 10040002"/>
              <a:gd name="f1482" fmla="val 10034673"/>
              <a:gd name="f1483" fmla="val 10029096"/>
              <a:gd name="f1484" fmla="val 9997924"/>
              <a:gd name="f1485" fmla="val 9966044"/>
              <a:gd name="f1486" fmla="val 9933669"/>
              <a:gd name="f1487" fmla="val 9916026"/>
              <a:gd name="f1488" fmla="val 9915460"/>
              <a:gd name="f1489" fmla="val 9919211"/>
              <a:gd name="f1490" fmla="val 9924268"/>
              <a:gd name="f1491" fmla="val 9924808"/>
              <a:gd name="f1492" fmla="val 9924977"/>
              <a:gd name="f1493" fmla="val 9925146"/>
              <a:gd name="f1494" fmla="val 9925314"/>
              <a:gd name="f1495" fmla="val 9562687"/>
              <a:gd name="f1496" fmla="val 9843726"/>
              <a:gd name="f1497" fmla="val 9894002"/>
              <a:gd name="f1498" fmla="val 9894170"/>
              <a:gd name="f1499" fmla="val 9894339"/>
              <a:gd name="f1500" fmla="val 9894508"/>
              <a:gd name="f1501" fmla="val 9895048"/>
              <a:gd name="f1502" fmla="val 9900105"/>
              <a:gd name="f1503" fmla="val 9902555"/>
              <a:gd name="f1504" fmla="val 9902512"/>
              <a:gd name="f1505" fmla="val 9903824"/>
              <a:gd name="f1506" fmla="val 9903883"/>
              <a:gd name="f1507" fmla="val 9903856"/>
              <a:gd name="f1508" fmla="val 9903290"/>
              <a:gd name="f1509" fmla="val 9902791"/>
              <a:gd name="f1510" fmla="val 9902765"/>
              <a:gd name="f1511" fmla="val 9885647"/>
              <a:gd name="f1512" fmla="val 9853272"/>
              <a:gd name="f1513" fmla="val 9821392"/>
              <a:gd name="f1514" fmla="val 9790220"/>
              <a:gd name="f1515" fmla="val 9784643"/>
              <a:gd name="f1516" fmla="val 9779314"/>
              <a:gd name="f1517" fmla="val 9774003"/>
              <a:gd name="f1518" fmla="val 9773887"/>
              <a:gd name="f1519" fmla="val 9415036"/>
              <a:gd name="f1520" fmla="val 9133997"/>
              <a:gd name="f1521" fmla="val 8353278"/>
              <a:gd name="f1522" fmla="val 8347851"/>
              <a:gd name="f1523" fmla="val 8342522"/>
              <a:gd name="f1524" fmla="val 8336945"/>
              <a:gd name="f1525" fmla="val 8305773"/>
              <a:gd name="f1526" fmla="val 8273893"/>
              <a:gd name="f1527" fmla="val 8241519"/>
              <a:gd name="f1528" fmla="val 8223875"/>
              <a:gd name="f1529" fmla="val 8223309"/>
              <a:gd name="f1530" fmla="val 8227060"/>
              <a:gd name="f1531" fmla="val 8232117"/>
              <a:gd name="f1532" fmla="val 8232657"/>
              <a:gd name="f1533" fmla="val 8232826"/>
              <a:gd name="f1534" fmla="val 8232995"/>
              <a:gd name="f1535" fmla="val 8233163"/>
              <a:gd name="f1536" fmla="val 7870536"/>
              <a:gd name="f1537" fmla="val 8151575"/>
              <a:gd name="f1538" fmla="val 8201852"/>
              <a:gd name="f1539" fmla="val 8202019"/>
              <a:gd name="f1540" fmla="val 8202189"/>
              <a:gd name="f1541" fmla="val 8202357"/>
              <a:gd name="f1542" fmla="val 8202898"/>
              <a:gd name="f1543" fmla="val 8207954"/>
              <a:gd name="f1544" fmla="val 8210404"/>
              <a:gd name="f1545" fmla="val 8210362"/>
              <a:gd name="f1546" fmla="val 8211674"/>
              <a:gd name="f1547" fmla="val 8211732"/>
              <a:gd name="f1548" fmla="val 8211705"/>
              <a:gd name="f1549" fmla="val 8211139"/>
              <a:gd name="f1550" fmla="val 8210640"/>
              <a:gd name="f1551" fmla="val 8210614"/>
              <a:gd name="f1552" fmla="val 8193496"/>
              <a:gd name="f1553" fmla="val 8161122"/>
              <a:gd name="f1554" fmla="val 8129241"/>
              <a:gd name="f1555" fmla="val 8098069"/>
              <a:gd name="f1556" fmla="val 8092492"/>
              <a:gd name="f1557" fmla="val 8087163"/>
              <a:gd name="f1558" fmla="val 8081853"/>
              <a:gd name="f1559" fmla="val 8081737"/>
              <a:gd name="f1560" fmla="val 7722885"/>
              <a:gd name="f1561" fmla="val 7441846"/>
              <a:gd name="f1562" fmla="val 7352337"/>
              <a:gd name="f1563" fmla="val 7351629"/>
              <a:gd name="f1564" fmla="val 7351293"/>
              <a:gd name="f1565" fmla="val 6661127"/>
              <a:gd name="f1566" fmla="val 6655700"/>
              <a:gd name="f1567" fmla="val 6650371"/>
              <a:gd name="f1568" fmla="val 6644794"/>
              <a:gd name="f1569" fmla="val 6613622"/>
              <a:gd name="f1570" fmla="val 6581742"/>
              <a:gd name="f1571" fmla="val 6549368"/>
              <a:gd name="f1572" fmla="val 6531724"/>
              <a:gd name="f1573" fmla="val 6531158"/>
              <a:gd name="f1574" fmla="val 6534909"/>
              <a:gd name="f1575" fmla="val 6539966"/>
              <a:gd name="f1576" fmla="val 6540506"/>
              <a:gd name="f1577" fmla="val 6540675"/>
              <a:gd name="f1578" fmla="val 6540844"/>
              <a:gd name="f1579" fmla="val 6541012"/>
              <a:gd name="f1580" fmla="val 7231178"/>
              <a:gd name="f1581" fmla="val 7278691"/>
              <a:gd name="f1582" fmla="val 7342969"/>
              <a:gd name="f1583" fmla="val 6178385"/>
              <a:gd name="f1584" fmla="val 6459424"/>
              <a:gd name="f1585" fmla="val 6509700"/>
              <a:gd name="f1586" fmla="val 6509868"/>
              <a:gd name="f1587" fmla="val 6510037"/>
              <a:gd name="f1588" fmla="val 6510206"/>
              <a:gd name="f1589" fmla="val 6510746"/>
              <a:gd name="f1590" fmla="val 6515803"/>
              <a:gd name="f1591" fmla="val 6518252"/>
              <a:gd name="f1592" fmla="val 6518210"/>
              <a:gd name="f1593" fmla="val 6519522"/>
              <a:gd name="f1594" fmla="val 6519581"/>
              <a:gd name="f1595" fmla="val 6519554"/>
              <a:gd name="f1596" fmla="val 6518988"/>
              <a:gd name="f1597" fmla="val 6518489"/>
              <a:gd name="f1598" fmla="val 6518463"/>
              <a:gd name="f1599" fmla="val 6501344"/>
              <a:gd name="f1600" fmla="val 6468970"/>
              <a:gd name="f1601" fmla="val 6437090"/>
              <a:gd name="f1602" fmla="val 6405918"/>
              <a:gd name="f1603" fmla="val 6400341"/>
              <a:gd name="f1604" fmla="val 6395012"/>
              <a:gd name="f1605" fmla="val 6389701"/>
              <a:gd name="f1606" fmla="val 6389585"/>
              <a:gd name="f1607" fmla="val 6030734"/>
              <a:gd name="f1608" fmla="val 5749695"/>
              <a:gd name="f1609" fmla="val 4968975"/>
              <a:gd name="f1610" fmla="val 4963549"/>
              <a:gd name="f1611" fmla="val 4958220"/>
              <a:gd name="f1612" fmla="val 4952643"/>
              <a:gd name="f1613" fmla="val 4921471"/>
              <a:gd name="f1614" fmla="val 4889590"/>
              <a:gd name="f1615" fmla="val 4857216"/>
              <a:gd name="f1616" fmla="val 4839573"/>
              <a:gd name="f1617" fmla="val 4839007"/>
              <a:gd name="f1618" fmla="val 4842758"/>
              <a:gd name="f1619" fmla="val 4847814"/>
              <a:gd name="f1620" fmla="val 4848355"/>
              <a:gd name="f1621" fmla="val 4848523"/>
              <a:gd name="f1622" fmla="val 4848693"/>
              <a:gd name="f1623" fmla="val 4848860"/>
              <a:gd name="f1624" fmla="val 4486234"/>
              <a:gd name="f1625" fmla="val 4767273"/>
              <a:gd name="f1626" fmla="val 4817549"/>
              <a:gd name="f1627" fmla="val 4817717"/>
              <a:gd name="f1628" fmla="val 4817886"/>
              <a:gd name="f1629" fmla="val 4818055"/>
              <a:gd name="f1630" fmla="val 4818595"/>
              <a:gd name="f1631" fmla="val 4823652"/>
              <a:gd name="f1632" fmla="val 4826101"/>
              <a:gd name="f1633" fmla="val 4826059"/>
              <a:gd name="f1634" fmla="val 4827371"/>
              <a:gd name="f1635" fmla="val 4827430"/>
              <a:gd name="f1636" fmla="val 4827403"/>
              <a:gd name="f1637" fmla="val 4826837"/>
              <a:gd name="f1638" fmla="val 4826338"/>
              <a:gd name="f1639" fmla="val 4826312"/>
              <a:gd name="f1640" fmla="val 4809193"/>
              <a:gd name="f1641" fmla="val 4776819"/>
              <a:gd name="f1642" fmla="val 4744939"/>
              <a:gd name="f1643" fmla="val 4713767"/>
              <a:gd name="f1644" fmla="val 4708190"/>
              <a:gd name="f1645" fmla="val 4702861"/>
              <a:gd name="f1646" fmla="val 4697550"/>
              <a:gd name="f1647" fmla="val 4697434"/>
              <a:gd name="f1648" fmla="val 4338583"/>
              <a:gd name="f1649" fmla="val 4057544"/>
              <a:gd name="f1650" fmla="val 3276825"/>
              <a:gd name="f1651" fmla="val 3271398"/>
              <a:gd name="f1652" fmla="val 3266069"/>
              <a:gd name="f1653" fmla="val 3260492"/>
              <a:gd name="f1654" fmla="val 3229320"/>
              <a:gd name="f1655" fmla="val 3197440"/>
              <a:gd name="f1656" fmla="val 3165065"/>
              <a:gd name="f1657" fmla="val 3147422"/>
              <a:gd name="f1658" fmla="val 3146856"/>
              <a:gd name="f1659" fmla="val 3150607"/>
              <a:gd name="f1660" fmla="val 3155663"/>
              <a:gd name="f1661" fmla="val 3156204"/>
              <a:gd name="f1662" fmla="val 3156372"/>
              <a:gd name="f1663" fmla="val 3156542"/>
              <a:gd name="f1664" fmla="val 3156709"/>
              <a:gd name="f1665" fmla="val 2794083"/>
              <a:gd name="f1666" fmla="val 3075122"/>
              <a:gd name="f1667" fmla="val 3125398"/>
              <a:gd name="f1668" fmla="val 3125566"/>
              <a:gd name="f1669" fmla="val 3125735"/>
              <a:gd name="f1670" fmla="val 3125904"/>
              <a:gd name="f1671" fmla="val 3126444"/>
              <a:gd name="f1672" fmla="val 3131501"/>
              <a:gd name="f1673" fmla="val 3133950"/>
              <a:gd name="f1674" fmla="val 3133908"/>
              <a:gd name="f1675" fmla="val 3135220"/>
              <a:gd name="f1676" fmla="val 3135279"/>
              <a:gd name="f1677" fmla="val 3135252"/>
              <a:gd name="f1678" fmla="val 3134686"/>
              <a:gd name="f1679" fmla="val 3134187"/>
              <a:gd name="f1680" fmla="val 3134161"/>
              <a:gd name="f1681" fmla="val 3117042"/>
              <a:gd name="f1682" fmla="val 3084668"/>
              <a:gd name="f1683" fmla="val 3052788"/>
              <a:gd name="f1684" fmla="val 3021616"/>
              <a:gd name="f1685" fmla="val 3016039"/>
              <a:gd name="f1686" fmla="val 3010710"/>
              <a:gd name="f1687" fmla="val 3005399"/>
              <a:gd name="f1688" fmla="val 3005283"/>
              <a:gd name="f1689" fmla="val 2646432"/>
              <a:gd name="f1690" fmla="val 2365393"/>
              <a:gd name="f1691" fmla="val 1584673"/>
              <a:gd name="f1692" fmla="val 1579247"/>
              <a:gd name="f1693" fmla="val 1573918"/>
              <a:gd name="f1694" fmla="val 1568341"/>
              <a:gd name="f1695" fmla="val 1537169"/>
              <a:gd name="f1696" fmla="val 1505289"/>
              <a:gd name="f1697" fmla="val 1472914"/>
              <a:gd name="f1698" fmla="val 1455271"/>
              <a:gd name="f1699" fmla="val 1454705"/>
              <a:gd name="f1700" fmla="val 1458456"/>
              <a:gd name="f1701" fmla="val 1463513"/>
              <a:gd name="f1702" fmla="val 1464053"/>
              <a:gd name="f1703" fmla="val 1464221"/>
              <a:gd name="f1704" fmla="val 1464391"/>
              <a:gd name="f1705" fmla="val 1464558"/>
              <a:gd name="f1706" fmla="val 1101932"/>
              <a:gd name="f1707" fmla="val 1382971"/>
              <a:gd name="f1708" fmla="val 1433247"/>
              <a:gd name="f1709" fmla="val 1433415"/>
              <a:gd name="f1710" fmla="val 1433584"/>
              <a:gd name="f1711" fmla="val 1433753"/>
              <a:gd name="f1712" fmla="val 1434293"/>
              <a:gd name="f1713" fmla="val 1439350"/>
              <a:gd name="f1714" fmla="val 1441799"/>
              <a:gd name="f1715" fmla="val 1441757"/>
              <a:gd name="f1716" fmla="val 1443069"/>
              <a:gd name="f1717" fmla="val 1443128"/>
              <a:gd name="f1718" fmla="val 1443101"/>
              <a:gd name="f1719" fmla="val 1442535"/>
              <a:gd name="f1720" fmla="val 1442036"/>
              <a:gd name="f1721" fmla="val 1442010"/>
              <a:gd name="f1722" fmla="val 1424891"/>
              <a:gd name="f1723" fmla="val 1392517"/>
              <a:gd name="f1724" fmla="val 1360637"/>
              <a:gd name="f1725" fmla="val 1329465"/>
              <a:gd name="f1726" fmla="val 1323888"/>
              <a:gd name="f1727" fmla="val 1318559"/>
              <a:gd name="f1728" fmla="val 1313248"/>
              <a:gd name="f1729" fmla="val 1313132"/>
              <a:gd name="f1730" fmla="val 954281"/>
              <a:gd name="f1731" fmla="val 673242"/>
              <a:gd name="f1732" fmla="val 2747315"/>
              <a:gd name="f1733" fmla="val 306662"/>
              <a:gd name="f1734" fmla="val 3005901"/>
              <a:gd name="f1735" fmla="val 3097101"/>
              <a:gd name="f1736" fmla="val 2964763"/>
              <a:gd name="f1737" fmla="val 229298"/>
              <a:gd name="f1738" fmla="val 2881926"/>
              <a:gd name="f1739" fmla="val 402181"/>
              <a:gd name="f1740" fmla="val 2686530"/>
              <a:gd name="f1741" fmla="val 2488309"/>
              <a:gd name="f1742" fmla="val 2603574"/>
              <a:gd name="f1743" fmla="val 2761314"/>
              <a:gd name="f1744" fmla="val 2554520"/>
              <a:gd name="f1745" fmla="val 2431613"/>
              <a:gd name="f1746" fmla="val 2345825"/>
              <a:gd name="f1747" fmla="val 1608087"/>
              <a:gd name="f1748" fmla="val 1666766"/>
              <a:gd name="f1749" fmla="val 1879876"/>
              <a:gd name="f1750" fmla="val 2148655"/>
              <a:gd name="f1751" fmla="val 2089976"/>
              <a:gd name="f1752" fmla="val 1876866"/>
              <a:gd name="f1753" fmla="val 1504081"/>
              <a:gd name="f1754" fmla="val 1594561"/>
              <a:gd name="f1755" fmla="val 1851117"/>
              <a:gd name="f1756" fmla="val 2165262"/>
              <a:gd name="f1757" fmla="val 2165315"/>
              <a:gd name="f1758" fmla="val 2165320"/>
              <a:gd name="f1759" fmla="val 2165325"/>
              <a:gd name="f1760" fmla="val 2171962"/>
              <a:gd name="f1761" fmla="val 2201969"/>
              <a:gd name="f1762" fmla="val 2232611"/>
              <a:gd name="f1763" fmla="val 2263693"/>
              <a:gd name="f1764" fmla="val 2269279"/>
              <a:gd name="f1765" fmla="val 2274903"/>
              <a:gd name="f1766" fmla="val 2280541"/>
              <a:gd name="f1767" fmla="val 2284333"/>
              <a:gd name="f1768" fmla="val 2288119"/>
              <a:gd name="f1769" fmla="val 2291891"/>
              <a:gd name="f1770" fmla="val 2291858"/>
              <a:gd name="f1771" fmla="val 2292349"/>
              <a:gd name="f1772" fmla="val 2290736"/>
              <a:gd name="f1773" fmla="val 2290213"/>
              <a:gd name="f1774" fmla="val 2287255"/>
              <a:gd name="f1775" fmla="val 2281745"/>
              <a:gd name="f1776" fmla="val 2282161"/>
              <a:gd name="f1777" fmla="val 2281220"/>
              <a:gd name="f1778" fmla="val 2280217"/>
              <a:gd name="f1779" fmla="val 2279078"/>
              <a:gd name="f1780" fmla="val 2249456"/>
              <a:gd name="f1781" fmla="val 2164343"/>
              <a:gd name="f1782" fmla="val 2042401"/>
              <a:gd name="f1783" fmla="val 1837231"/>
              <a:gd name="f1784" fmla="val 1993737"/>
              <a:gd name="f1785" fmla="val 2108093"/>
              <a:gd name="f1786" fmla="val 1911427"/>
              <a:gd name="f1787" fmla="val 1717565"/>
              <a:gd name="f1788" fmla="val 1635380"/>
              <a:gd name="f1789" fmla="val 1464394"/>
              <a:gd name="f1790" fmla="val 1466004"/>
              <a:gd name="f1791" fmla="val 1466527"/>
              <a:gd name="f1792" fmla="val 1469485"/>
              <a:gd name="f1793" fmla="val 1474998"/>
              <a:gd name="f1794" fmla="val 1474582"/>
              <a:gd name="f1795" fmla="val 1475523"/>
              <a:gd name="f1796" fmla="val 1476525"/>
              <a:gd name="f1797" fmla="val 1477664"/>
              <a:gd name="f1798" fmla="val 1506650"/>
              <a:gd name="f1799" fmla="val 1588774"/>
              <a:gd name="f1800" fmla="val 1706842"/>
              <a:gd name="f1801" fmla="val 1906833"/>
              <a:gd name="f1802" fmla="val 1756811"/>
              <a:gd name="f1803" fmla="val 1647542"/>
              <a:gd name="f1804" fmla="val 1608088"/>
              <a:gd name="f1805" fmla="val 1842524"/>
              <a:gd name="f1806" fmla="val 2034608"/>
              <a:gd name="f1807" fmla="val 2118654"/>
              <a:gd name="f1808" fmla="val 2250657"/>
              <a:gd name="f1809" fmla="val 2157681"/>
              <a:gd name="f1810" fmla="val 1902872"/>
              <a:gd name="f1811" fmla="val 1591480"/>
              <a:gd name="f1812" fmla="val 1591427"/>
              <a:gd name="f1813" fmla="val 1591423"/>
              <a:gd name="f1814" fmla="val 1591418"/>
              <a:gd name="f1815" fmla="val 1584794"/>
              <a:gd name="f1816" fmla="val 1554782"/>
              <a:gd name="f1817" fmla="val 1524133"/>
              <a:gd name="f1818" fmla="val 1493044"/>
              <a:gd name="f1819" fmla="val 1487460"/>
              <a:gd name="f1820" fmla="val 1481838"/>
              <a:gd name="f1821" fmla="val 1476202"/>
              <a:gd name="f1822" fmla="val 1464851"/>
              <a:gd name="f1823" fmla="val 1464884"/>
              <a:gd name="f1824" fmla="val 1464852"/>
              <a:gd name="f1825" fmla="val 1941574"/>
              <a:gd name="f1826" fmla="val 2220146"/>
              <a:gd name="f1827" fmla="val 1815167"/>
              <a:gd name="f1828" fmla="val 1536596"/>
              <a:gd name="f1829" fmla="val 750600"/>
              <a:gd name="f1830" fmla="val 1021506"/>
              <a:gd name="f1831" fmla="val 1236303"/>
              <a:gd name="f1832" fmla="val 1295446"/>
              <a:gd name="f1833" fmla="val 1024540"/>
              <a:gd name="f1834" fmla="val 809743"/>
              <a:gd name="f1835" fmla="val 647790"/>
              <a:gd name="f1836" fmla="val 780838"/>
              <a:gd name="f1837" fmla="val 865550"/>
              <a:gd name="f1838" fmla="val 1059155"/>
              <a:gd name="f1839" fmla="val 1255679"/>
              <a:gd name="f1840" fmla="val 1145540"/>
              <a:gd name="f1841" fmla="val 994335"/>
              <a:gd name="f1842" fmla="val 1195909"/>
              <a:gd name="f1843" fmla="val 1314911"/>
              <a:gd name="f1844" fmla="val 1397686"/>
              <a:gd name="f1845" fmla="val 1426902"/>
              <a:gd name="f1846" fmla="val 1428050"/>
              <a:gd name="f1847" fmla="val 1429061"/>
              <a:gd name="f1848" fmla="val 1430009"/>
              <a:gd name="f1849" fmla="val 1429590"/>
              <a:gd name="f1850" fmla="val 1435144"/>
              <a:gd name="f1851" fmla="val 1438125"/>
              <a:gd name="f1852" fmla="val 1438652"/>
              <a:gd name="f1853" fmla="val 1440278"/>
              <a:gd name="f1854" fmla="val 1439783"/>
              <a:gd name="f1855" fmla="val 1439816"/>
              <a:gd name="f1856" fmla="val 1436014"/>
              <a:gd name="f1857" fmla="val 1432198"/>
              <a:gd name="f1858" fmla="val 1428376"/>
              <a:gd name="f1859" fmla="val 1422694"/>
              <a:gd name="f1860" fmla="val 1417025"/>
              <a:gd name="f1861" fmla="val 1411395"/>
              <a:gd name="f1862" fmla="val 1380067"/>
              <a:gd name="f1863" fmla="val 1349182"/>
              <a:gd name="f1864" fmla="val 1318938"/>
              <a:gd name="f1865" fmla="val 1312248"/>
              <a:gd name="f1866" fmla="val 1312243"/>
              <a:gd name="f1867" fmla="val 1312238"/>
              <a:gd name="f1868" fmla="val 1312185"/>
              <a:gd name="f1869" fmla="val 998329"/>
              <a:gd name="f1870" fmla="val 741504"/>
              <a:gd name="f1871" fmla="val 605769"/>
              <a:gd name="f1872" fmla="val 607392"/>
              <a:gd name="f1873" fmla="val 607919"/>
              <a:gd name="f1874" fmla="val 610900"/>
              <a:gd name="f1875" fmla="val 616457"/>
              <a:gd name="f1876" fmla="val 616038"/>
              <a:gd name="f1877" fmla="val 616986"/>
              <a:gd name="f1878" fmla="val 617996"/>
              <a:gd name="f1879" fmla="val 619144"/>
              <a:gd name="f1880" fmla="val 678542"/>
              <a:gd name="f1881" fmla="val 959319"/>
              <a:gd name="f1882" fmla="val 1367503"/>
              <a:gd name="f1883" fmla="val 1086726"/>
              <a:gd name="f1884" fmla="val 733861"/>
              <a:gd name="f1885" fmla="val 733808"/>
              <a:gd name="f1886" fmla="val 733803"/>
              <a:gd name="f1887" fmla="val 733798"/>
              <a:gd name="f1888" fmla="val 727122"/>
              <a:gd name="f1889" fmla="val 696872"/>
              <a:gd name="f1890" fmla="val 665981"/>
              <a:gd name="f1891" fmla="val 634646"/>
              <a:gd name="f1892" fmla="val 629018"/>
              <a:gd name="f1893" fmla="val 623351"/>
              <a:gd name="f1894" fmla="val 617670"/>
              <a:gd name="f1895" fmla="val 606230"/>
              <a:gd name="f1896" fmla="val 606263"/>
              <a:gd name="f1897" fmla="val 1050490"/>
              <a:gd name="f1898" fmla="val 1309076"/>
              <a:gd name="f1899" fmla="val 1400276"/>
              <a:gd name="f1900" fmla="val 1267938"/>
              <a:gd name="f1901" fmla="val 1185101"/>
              <a:gd name="f1902" fmla="val 989705"/>
              <a:gd name="f1903" fmla="val 791484"/>
              <a:gd name="f1904" fmla="val 906749"/>
              <a:gd name="f1905" fmla="val 1064489"/>
              <a:gd name="f1906" fmla="val 857695"/>
              <a:gd name="f1907" fmla="val 734788"/>
              <a:gd name="f1908" fmla="val 649000"/>
              <a:gd name="f1909" fmla="val 11969013"/>
              <a:gd name="f1910" fmla="val 12180097"/>
              <a:gd name="f1911" fmla="val 12184579"/>
              <a:gd name="f1912" fmla="val 2797"/>
              <a:gd name="f1913" fmla="val 12188307"/>
              <a:gd name="f1914" fmla="val 6390"/>
              <a:gd name="f1915" fmla="val 10016"/>
              <a:gd name="f1916" fmla="val 210008"/>
              <a:gd name="f1917" fmla="val 12135666"/>
              <a:gd name="f1918" fmla="val 124006"/>
              <a:gd name="f1919" fmla="val 12059786"/>
              <a:gd name="f1920" fmla="val 51396"/>
              <a:gd name="f1921" fmla="val 11640695"/>
              <a:gd name="f1922" fmla="val 11775234"/>
              <a:gd name="f1923" fmla="val 11842228"/>
              <a:gd name="f1924" fmla="val 193636"/>
              <a:gd name="f1925" fmla="val 11995970"/>
              <a:gd name="f1926" fmla="val 348667"/>
              <a:gd name="f1927" fmla="val 421829"/>
              <a:gd name="f1928" fmla="val 553832"/>
              <a:gd name="f1929" fmla="val 11924422"/>
              <a:gd name="f1930" fmla="val 471599"/>
              <a:gd name="f1931" fmla="val 11715712"/>
              <a:gd name="f1932" fmla="val 262771"/>
              <a:gd name="f1933" fmla="val 11023379"/>
              <a:gd name="f1934" fmla="val 11232088"/>
              <a:gd name="f1935" fmla="val 11066618"/>
              <a:gd name="f1936" fmla="val 98005"/>
              <a:gd name="f1937" fmla="val 10947209"/>
              <a:gd name="f1938" fmla="val 260867"/>
              <a:gd name="f1939" fmla="val 451830"/>
              <a:gd name="f1940" fmla="val 11153410"/>
              <a:gd name="f1941" fmla="val 399791"/>
              <a:gd name="f1942" fmla="val 11350000"/>
              <a:gd name="f1943" fmla="val 226290"/>
              <a:gd name="f1944" fmla="val 11427896"/>
              <a:gd name="f1945" fmla="val 11561912"/>
              <a:gd name="f1946" fmla="val 11477134"/>
              <a:gd name="f1947" fmla="val 299826"/>
              <a:gd name="f1948" fmla="val 11217862"/>
              <a:gd name="f1949" fmla="val 529393"/>
              <a:gd name="f1950" fmla="val 582253"/>
              <a:gd name="f1951" fmla="val 583392"/>
              <a:gd name="f1952" fmla="val 584395"/>
              <a:gd name="f1953" fmla="val 585336"/>
              <a:gd name="f1954" fmla="val 584920"/>
              <a:gd name="f1955" fmla="val 590430"/>
              <a:gd name="f1956" fmla="val 593388"/>
              <a:gd name="f1957" fmla="val 593911"/>
              <a:gd name="f1958" fmla="val 595524"/>
              <a:gd name="f1959" fmla="val 595033"/>
              <a:gd name="f1960" fmla="val 595066"/>
              <a:gd name="f1961" fmla="val 591293"/>
              <a:gd name="f1962" fmla="val 587507"/>
              <a:gd name="f1963" fmla="val 583715"/>
              <a:gd name="f1964" fmla="val 578078"/>
              <a:gd name="f1965" fmla="val 572454"/>
              <a:gd name="f1966" fmla="val 566868"/>
              <a:gd name="f1967" fmla="val 535786"/>
              <a:gd name="f1968" fmla="val 505143"/>
              <a:gd name="f1969" fmla="val 475137"/>
              <a:gd name="f1970" fmla="val 468500"/>
              <a:gd name="f1971" fmla="val 468495"/>
              <a:gd name="f1972" fmla="val 468490"/>
              <a:gd name="f1973" fmla="val 468437"/>
              <a:gd name="f1974" fmla="val 10802174"/>
              <a:gd name="f1975" fmla="val 285283"/>
              <a:gd name="f1976" fmla="val 10891635"/>
              <a:gd name="f1977" fmla="val 121704"/>
              <a:gd name="f1978" fmla="val 9949555"/>
              <a:gd name="f1979" fmla="val 10083571"/>
              <a:gd name="f1980" fmla="val 10161467"/>
              <a:gd name="f1981" fmla="val 10358057"/>
              <a:gd name="f1982" fmla="val 10564258"/>
              <a:gd name="f1983" fmla="val 10444849"/>
              <a:gd name="f1984" fmla="val 10279379"/>
              <a:gd name="f1985" fmla="val 10488089"/>
              <a:gd name="f1986" fmla="val 10619833"/>
              <a:gd name="f1987" fmla="val 10709293"/>
              <a:gd name="f1988" fmla="val 10293605"/>
              <a:gd name="f1989" fmla="val 10034333"/>
              <a:gd name="f1990" fmla="val 9331225"/>
              <a:gd name="f1991" fmla="val 9539935"/>
              <a:gd name="f1992" fmla="val 9374465"/>
              <a:gd name="f1993" fmla="val 9255056"/>
              <a:gd name="f1994" fmla="val 9461257"/>
              <a:gd name="f1995" fmla="val 9657847"/>
              <a:gd name="f1996" fmla="val 9735743"/>
              <a:gd name="f1997" fmla="val 9869759"/>
              <a:gd name="f1998" fmla="val 9784981"/>
              <a:gd name="f1999" fmla="val 9525709"/>
              <a:gd name="f2000" fmla="val 9110021"/>
              <a:gd name="f2001" fmla="val 9199481"/>
              <a:gd name="f2002" fmla="val 8257405"/>
              <a:gd name="f2003" fmla="val 8391420"/>
              <a:gd name="f2004" fmla="val 8469316"/>
              <a:gd name="f2005" fmla="val 8665906"/>
              <a:gd name="f2006" fmla="val 8872107"/>
              <a:gd name="f2007" fmla="val 8752698"/>
              <a:gd name="f2008" fmla="val 8587228"/>
              <a:gd name="f2009" fmla="val 8795937"/>
              <a:gd name="f2010" fmla="val 8927681"/>
              <a:gd name="f2011" fmla="val 9017142"/>
              <a:gd name="f2012" fmla="val 8601454"/>
              <a:gd name="f2013" fmla="val 8342182"/>
              <a:gd name="f2014" fmla="val 7639075"/>
              <a:gd name="f2015" fmla="val 7847784"/>
              <a:gd name="f2016" fmla="val 7682314"/>
              <a:gd name="f2017" fmla="val 7562905"/>
              <a:gd name="f2018" fmla="val 7769107"/>
              <a:gd name="f2019" fmla="val 7965696"/>
              <a:gd name="f2020" fmla="val 8043592"/>
              <a:gd name="f2021" fmla="val 8177609"/>
              <a:gd name="f2022" fmla="val 8092830"/>
              <a:gd name="f2023" fmla="val 7833558"/>
              <a:gd name="f2024" fmla="val 7417870"/>
              <a:gd name="f2025" fmla="val 7507331"/>
              <a:gd name="f2026" fmla="val 121703"/>
              <a:gd name="f2027" fmla="val 6565254"/>
              <a:gd name="f2028" fmla="val 6699270"/>
              <a:gd name="f2029" fmla="val 6777166"/>
              <a:gd name="f2030" fmla="val 6973755"/>
              <a:gd name="f2031" fmla="val 7179956"/>
              <a:gd name="f2032" fmla="val 7060547"/>
              <a:gd name="f2033" fmla="val 6895077"/>
              <a:gd name="f2034" fmla="val 7103787"/>
              <a:gd name="f2035" fmla="val 7235531"/>
              <a:gd name="f2036" fmla="val 7324992"/>
              <a:gd name="f2037" fmla="val 6909304"/>
              <a:gd name="f2038" fmla="val 6650032"/>
              <a:gd name="f2039" fmla="val 5946924"/>
              <a:gd name="f2040" fmla="val 6155633"/>
              <a:gd name="f2041" fmla="val 5990163"/>
              <a:gd name="f2042" fmla="val 5870754"/>
              <a:gd name="f2043" fmla="val 6076956"/>
              <a:gd name="f2044" fmla="val 6273545"/>
              <a:gd name="f2045" fmla="val 6351441"/>
              <a:gd name="f2046" fmla="val 6485457"/>
              <a:gd name="f2047" fmla="val 6400679"/>
              <a:gd name="f2048" fmla="val 6141407"/>
              <a:gd name="f2049" fmla="val 5725719"/>
              <a:gd name="f2050" fmla="val 5815180"/>
              <a:gd name="f2051" fmla="val 4873102"/>
              <a:gd name="f2052" fmla="val 5007119"/>
              <a:gd name="f2053" fmla="val 5085015"/>
              <a:gd name="f2054" fmla="val 226291"/>
              <a:gd name="f2055" fmla="val 5281604"/>
              <a:gd name="f2056" fmla="val 5487805"/>
              <a:gd name="f2057" fmla="val 5368397"/>
              <a:gd name="f2058" fmla="val 5202927"/>
              <a:gd name="f2059" fmla="val 5411635"/>
              <a:gd name="f2060" fmla="val 5543380"/>
              <a:gd name="f2061" fmla="val 5632840"/>
              <a:gd name="f2062" fmla="val 468499"/>
              <a:gd name="f2063" fmla="val 587508"/>
              <a:gd name="f2064" fmla="val 5217153"/>
              <a:gd name="f2065" fmla="val 4957881"/>
              <a:gd name="f2066" fmla="val 4254773"/>
              <a:gd name="f2067" fmla="val 4463482"/>
              <a:gd name="f2068" fmla="val 4298012"/>
              <a:gd name="f2069" fmla="val 4178603"/>
              <a:gd name="f2070" fmla="val 4384804"/>
              <a:gd name="f2071" fmla="val 4581394"/>
              <a:gd name="f2072" fmla="val 4659290"/>
              <a:gd name="f2073" fmla="val 4793306"/>
              <a:gd name="f2074" fmla="val 4708528"/>
              <a:gd name="f2075" fmla="val 4449256"/>
              <a:gd name="f2076" fmla="val 4033568"/>
              <a:gd name="f2077" fmla="val 4123028"/>
              <a:gd name="f2078" fmla="val 3180951"/>
              <a:gd name="f2079" fmla="val 3314968"/>
              <a:gd name="f2080" fmla="val 3392864"/>
              <a:gd name="f2081" fmla="val 3589453"/>
              <a:gd name="f2082" fmla="val 3795654"/>
              <a:gd name="f2083" fmla="val 3676245"/>
              <a:gd name="f2084" fmla="val 3510776"/>
              <a:gd name="f2085" fmla="val 3719484"/>
              <a:gd name="f2086" fmla="val 3851229"/>
              <a:gd name="f2087" fmla="val 3940689"/>
              <a:gd name="f2088" fmla="val 3525002"/>
              <a:gd name="f2089" fmla="val 3265729"/>
              <a:gd name="f2090" fmla="val 2562622"/>
              <a:gd name="f2091" fmla="val 2771330"/>
              <a:gd name="f2092" fmla="val 2605861"/>
              <a:gd name="f2093" fmla="val 2486452"/>
              <a:gd name="f2094" fmla="val 2692653"/>
              <a:gd name="f2095" fmla="val 2889242"/>
              <a:gd name="f2096" fmla="val 2967139"/>
              <a:gd name="f2097" fmla="val 3101155"/>
              <a:gd name="f2098" fmla="val 3016377"/>
              <a:gd name="f2099" fmla="val 2757105"/>
              <a:gd name="f2100" fmla="val 2341417"/>
              <a:gd name="f2101" fmla="val 2430877"/>
              <a:gd name="f2102" fmla="val 1488800"/>
              <a:gd name="f2103" fmla="val 1622816"/>
              <a:gd name="f2104" fmla="val 1700712"/>
              <a:gd name="f2105" fmla="val 1897302"/>
              <a:gd name="f2106" fmla="val 2103503"/>
              <a:gd name="f2107" fmla="val 1984094"/>
              <a:gd name="f2108" fmla="val 1818624"/>
              <a:gd name="f2109" fmla="val 2027333"/>
              <a:gd name="f2110" fmla="val 2159078"/>
              <a:gd name="f2111" fmla="val 2248538"/>
              <a:gd name="f2112" fmla="val 1832850"/>
              <a:gd name="f2113" fmla="val 1573578"/>
              <a:gd name="f2114" fmla="val 870471"/>
              <a:gd name="f2115" fmla="val 1079179"/>
              <a:gd name="f2116" fmla="val 913710"/>
              <a:gd name="f2117" fmla="val 794301"/>
              <a:gd name="f2118" fmla="val 1000502"/>
              <a:gd name="f2119" fmla="val 1197091"/>
              <a:gd name="f2120" fmla="val 1274988"/>
              <a:gd name="f2121" fmla="val 1409004"/>
              <a:gd name="f2122" fmla="val 1324226"/>
              <a:gd name="f2123" fmla="val 1064954"/>
              <a:gd name="f2124" fmla="val 743078"/>
              <a:gd name="f2125" fmla="val 621918"/>
              <a:gd name="f2126" fmla="val 649266"/>
              <a:gd name="f2127" fmla="val 738726"/>
              <a:gd name="f2128" fmla="val 126374"/>
              <a:gd name="f2129" fmla="val 334376"/>
              <a:gd name="f2130" fmla="val 466684"/>
              <a:gd name="f2131" fmla="val 121261"/>
              <a:gd name="f2132" fmla="val 556352"/>
              <a:gd name="f2133" fmla="val 285035"/>
              <a:gd name="f2134" fmla="val 552631"/>
              <a:gd name="f2135" fmla="val 467518"/>
              <a:gd name="f2136" fmla="val 345575"/>
              <a:gd name="f2137" fmla="val 140406"/>
              <a:gd name="f2138" fmla="val 296912"/>
              <a:gd name="f2139" fmla="val 411268"/>
              <a:gd name="f2140" fmla="val 411344"/>
              <a:gd name="f2141" fmla="val 260824"/>
              <a:gd name="f2142" fmla="val 291889"/>
              <a:gd name="f2143" fmla="val 97931"/>
              <a:gd name="f2144" fmla="*/ f0 1 12192000"/>
              <a:gd name="f2145" fmla="*/ f1 1 4572001"/>
              <a:gd name="f2146" fmla="+- f4 0 f2"/>
              <a:gd name="f2147" fmla="+- f3 0 f2"/>
              <a:gd name="f2148" fmla="*/ f2147 1 12192000"/>
              <a:gd name="f2149" fmla="*/ f2146 1 4572001"/>
              <a:gd name="f2150" fmla="*/ f2 1 f2148"/>
              <a:gd name="f2151" fmla="*/ f3 1 f2148"/>
              <a:gd name="f2152" fmla="*/ f2 1 f2149"/>
              <a:gd name="f2153" fmla="*/ f4 1 f2149"/>
              <a:gd name="f2154" fmla="*/ f2150 f2144 1"/>
              <a:gd name="f2155" fmla="*/ f2151 f2144 1"/>
              <a:gd name="f2156" fmla="*/ f2153 f2145 1"/>
              <a:gd name="f2157" fmla="*/ f2152 f2145 1"/>
            </a:gdLst>
            <a:ahLst/>
            <a:cxnLst>
              <a:cxn ang="3cd4">
                <a:pos x="hc" y="t"/>
              </a:cxn>
              <a:cxn ang="0">
                <a:pos x="r" y="vc"/>
              </a:cxn>
              <a:cxn ang="cd4">
                <a:pos x="hc" y="b"/>
              </a:cxn>
              <a:cxn ang="cd2">
                <a:pos x="l" y="vc"/>
              </a:cxn>
            </a:cxnLst>
            <a:rect l="f2154" t="f2157" r="f2155" b="f2156"/>
            <a:pathLst>
              <a:path w="12192000" h="4572001">
                <a:moveTo>
                  <a:pt x="f3" y="f5"/>
                </a:moveTo>
                <a:lnTo>
                  <a:pt x="f3" y="f4"/>
                </a:lnTo>
                <a:lnTo>
                  <a:pt x="f6" y="f4"/>
                </a:lnTo>
                <a:cubicBezTo>
                  <a:pt x="f7" y="f8"/>
                  <a:pt x="f9" y="f10"/>
                  <a:pt x="f3" y="f5"/>
                </a:cubicBezTo>
                <a:close/>
                <a:moveTo>
                  <a:pt x="f3" y="f11"/>
                </a:moveTo>
                <a:lnTo>
                  <a:pt x="f3" y="f12"/>
                </a:lnTo>
                <a:cubicBezTo>
                  <a:pt x="f13" y="f14"/>
                  <a:pt x="f15" y="f16"/>
                  <a:pt x="f17" y="f4"/>
                </a:cubicBezTo>
                <a:lnTo>
                  <a:pt x="f18" y="f4"/>
                </a:lnTo>
                <a:cubicBezTo>
                  <a:pt x="f19" y="f20"/>
                  <a:pt x="f21" y="f22"/>
                  <a:pt x="f3" y="f11"/>
                </a:cubicBezTo>
                <a:close/>
                <a:moveTo>
                  <a:pt x="f23" y="f24"/>
                </a:moveTo>
                <a:lnTo>
                  <a:pt x="f25" y="f26"/>
                </a:lnTo>
                <a:cubicBezTo>
                  <a:pt x="f27" y="f28"/>
                  <a:pt x="f29" y="f30"/>
                  <a:pt x="f31" y="f32"/>
                </a:cubicBezTo>
                <a:cubicBezTo>
                  <a:pt x="f33" y="f34"/>
                  <a:pt x="f35" y="f36"/>
                  <a:pt x="f37" y="f38"/>
                </a:cubicBezTo>
                <a:lnTo>
                  <a:pt x="f39" y="f40"/>
                </a:lnTo>
                <a:cubicBezTo>
                  <a:pt x="f41" y="f42"/>
                  <a:pt x="f43" y="f44"/>
                  <a:pt x="f45" y="f4"/>
                </a:cubicBezTo>
                <a:lnTo>
                  <a:pt x="f46" y="f4"/>
                </a:lnTo>
                <a:cubicBezTo>
                  <a:pt x="f47" y="f48"/>
                  <a:pt x="f49" y="f50"/>
                  <a:pt x="f51" y="f52"/>
                </a:cubicBezTo>
                <a:cubicBezTo>
                  <a:pt x="f53" y="f54"/>
                  <a:pt x="f55" y="f56"/>
                  <a:pt x="f57" y="f4"/>
                </a:cubicBezTo>
                <a:lnTo>
                  <a:pt x="f58" y="f4"/>
                </a:lnTo>
                <a:cubicBezTo>
                  <a:pt x="f59" y="f60"/>
                  <a:pt x="f61" y="f62"/>
                  <a:pt x="f63" y="f64"/>
                </a:cubicBezTo>
                <a:cubicBezTo>
                  <a:pt x="f65" y="f66"/>
                  <a:pt x="f67" y="f68"/>
                  <a:pt x="f69" y="f70"/>
                </a:cubicBezTo>
                <a:lnTo>
                  <a:pt x="f71" y="f72"/>
                </a:lnTo>
                <a:cubicBezTo>
                  <a:pt x="f73" y="f74"/>
                  <a:pt x="f75" y="f76"/>
                  <a:pt x="f77" y="f78"/>
                </a:cubicBezTo>
                <a:cubicBezTo>
                  <a:pt x="f79" y="f80"/>
                  <a:pt x="f81" y="f82"/>
                  <a:pt x="f81" y="f83"/>
                </a:cubicBezTo>
                <a:lnTo>
                  <a:pt x="f84" y="f85"/>
                </a:lnTo>
                <a:lnTo>
                  <a:pt x="f86" y="f87"/>
                </a:lnTo>
                <a:close/>
                <a:moveTo>
                  <a:pt x="f88" y="f24"/>
                </a:moveTo>
                <a:lnTo>
                  <a:pt x="f89" y="f87"/>
                </a:lnTo>
                <a:lnTo>
                  <a:pt x="f90" y="f85"/>
                </a:lnTo>
                <a:lnTo>
                  <a:pt x="f91" y="f83"/>
                </a:lnTo>
                <a:cubicBezTo>
                  <a:pt x="f91" y="f82"/>
                  <a:pt x="f92" y="f80"/>
                  <a:pt x="f93" y="f78"/>
                </a:cubicBezTo>
                <a:cubicBezTo>
                  <a:pt x="f94" y="f76"/>
                  <a:pt x="f95" y="f74"/>
                  <a:pt x="f96" y="f72"/>
                </a:cubicBezTo>
                <a:lnTo>
                  <a:pt x="f97" y="f70"/>
                </a:lnTo>
                <a:cubicBezTo>
                  <a:pt x="f98" y="f68"/>
                  <a:pt x="f99" y="f66"/>
                  <a:pt x="f100" y="f64"/>
                </a:cubicBezTo>
                <a:cubicBezTo>
                  <a:pt x="f101" y="f62"/>
                  <a:pt x="f102" y="f60"/>
                  <a:pt x="f103" y="f4"/>
                </a:cubicBezTo>
                <a:lnTo>
                  <a:pt x="f104" y="f4"/>
                </a:lnTo>
                <a:cubicBezTo>
                  <a:pt x="f105" y="f56"/>
                  <a:pt x="f106" y="f107"/>
                  <a:pt x="f108" y="f52"/>
                </a:cubicBezTo>
                <a:cubicBezTo>
                  <a:pt x="f109" y="f50"/>
                  <a:pt x="f110" y="f48"/>
                  <a:pt x="f111" y="f4"/>
                </a:cubicBezTo>
                <a:lnTo>
                  <a:pt x="f112" y="f4"/>
                </a:lnTo>
                <a:cubicBezTo>
                  <a:pt x="f113" y="f44"/>
                  <a:pt x="f114" y="f42"/>
                  <a:pt x="f115" y="f40"/>
                </a:cubicBezTo>
                <a:lnTo>
                  <a:pt x="f116" y="f38"/>
                </a:lnTo>
                <a:cubicBezTo>
                  <a:pt x="f117" y="f36"/>
                  <a:pt x="f118" y="f34"/>
                  <a:pt x="f119" y="f32"/>
                </a:cubicBezTo>
                <a:cubicBezTo>
                  <a:pt x="f120" y="f30"/>
                  <a:pt x="f121" y="f28"/>
                  <a:pt x="f122" y="f26"/>
                </a:cubicBezTo>
                <a:close/>
                <a:moveTo>
                  <a:pt x="f123" y="f24"/>
                </a:moveTo>
                <a:lnTo>
                  <a:pt x="f124" y="f26"/>
                </a:lnTo>
                <a:cubicBezTo>
                  <a:pt x="f125" y="f28"/>
                  <a:pt x="f126" y="f30"/>
                  <a:pt x="f127" y="f32"/>
                </a:cubicBezTo>
                <a:cubicBezTo>
                  <a:pt x="f128" y="f34"/>
                  <a:pt x="f129" y="f36"/>
                  <a:pt x="f130" y="f38"/>
                </a:cubicBezTo>
                <a:lnTo>
                  <a:pt x="f131" y="f40"/>
                </a:lnTo>
                <a:cubicBezTo>
                  <a:pt x="f132" y="f42"/>
                  <a:pt x="f133" y="f44"/>
                  <a:pt x="f134" y="f4"/>
                </a:cubicBezTo>
                <a:lnTo>
                  <a:pt x="f135" y="f4"/>
                </a:lnTo>
                <a:cubicBezTo>
                  <a:pt x="f136" y="f48"/>
                  <a:pt x="f137" y="f50"/>
                  <a:pt x="f138" y="f52"/>
                </a:cubicBezTo>
                <a:cubicBezTo>
                  <a:pt x="f139" y="f54"/>
                  <a:pt x="f140" y="f56"/>
                  <a:pt x="f141" y="f4"/>
                </a:cubicBezTo>
                <a:lnTo>
                  <a:pt x="f142" y="f4"/>
                </a:lnTo>
                <a:cubicBezTo>
                  <a:pt x="f143" y="f60"/>
                  <a:pt x="f144" y="f62"/>
                  <a:pt x="f145" y="f64"/>
                </a:cubicBezTo>
                <a:cubicBezTo>
                  <a:pt x="f146" y="f66"/>
                  <a:pt x="f147" y="f68"/>
                  <a:pt x="f148" y="f70"/>
                </a:cubicBezTo>
                <a:lnTo>
                  <a:pt x="f149" y="f72"/>
                </a:lnTo>
                <a:cubicBezTo>
                  <a:pt x="f150" y="f74"/>
                  <a:pt x="f151" y="f76"/>
                  <a:pt x="f152" y="f78"/>
                </a:cubicBezTo>
                <a:cubicBezTo>
                  <a:pt x="f153" y="f80"/>
                  <a:pt x="f154" y="f82"/>
                  <a:pt x="f154" y="f83"/>
                </a:cubicBezTo>
                <a:lnTo>
                  <a:pt x="f155" y="f85"/>
                </a:lnTo>
                <a:lnTo>
                  <a:pt x="f156" y="f87"/>
                </a:lnTo>
                <a:close/>
                <a:moveTo>
                  <a:pt x="f157" y="f24"/>
                </a:moveTo>
                <a:lnTo>
                  <a:pt x="f158" y="f87"/>
                </a:lnTo>
                <a:lnTo>
                  <a:pt x="f159" y="f85"/>
                </a:lnTo>
                <a:lnTo>
                  <a:pt x="f160" y="f83"/>
                </a:lnTo>
                <a:cubicBezTo>
                  <a:pt x="f160" y="f82"/>
                  <a:pt x="f161" y="f80"/>
                  <a:pt x="f162" y="f78"/>
                </a:cubicBezTo>
                <a:cubicBezTo>
                  <a:pt x="f163" y="f76"/>
                  <a:pt x="f164" y="f74"/>
                  <a:pt x="f165" y="f72"/>
                </a:cubicBezTo>
                <a:lnTo>
                  <a:pt x="f166" y="f70"/>
                </a:lnTo>
                <a:cubicBezTo>
                  <a:pt x="f167" y="f68"/>
                  <a:pt x="f168" y="f66"/>
                  <a:pt x="f169" y="f64"/>
                </a:cubicBezTo>
                <a:cubicBezTo>
                  <a:pt x="f170" y="f62"/>
                  <a:pt x="f171" y="f60"/>
                  <a:pt x="f172" y="f4"/>
                </a:cubicBezTo>
                <a:lnTo>
                  <a:pt x="f173" y="f4"/>
                </a:lnTo>
                <a:cubicBezTo>
                  <a:pt x="f174" y="f56"/>
                  <a:pt x="f175" y="f54"/>
                  <a:pt x="f176" y="f52"/>
                </a:cubicBezTo>
                <a:cubicBezTo>
                  <a:pt x="f177" y="f50"/>
                  <a:pt x="f178" y="f48"/>
                  <a:pt x="f179" y="f4"/>
                </a:cubicBezTo>
                <a:lnTo>
                  <a:pt x="f180" y="f4"/>
                </a:lnTo>
                <a:cubicBezTo>
                  <a:pt x="f181" y="f44"/>
                  <a:pt x="f182" y="f42"/>
                  <a:pt x="f183" y="f40"/>
                </a:cubicBezTo>
                <a:lnTo>
                  <a:pt x="f184" y="f38"/>
                </a:lnTo>
                <a:cubicBezTo>
                  <a:pt x="f185" y="f36"/>
                  <a:pt x="f186" y="f34"/>
                  <a:pt x="f187" y="f32"/>
                </a:cubicBezTo>
                <a:cubicBezTo>
                  <a:pt x="f188" y="f30"/>
                  <a:pt x="f189" y="f28"/>
                  <a:pt x="f190" y="f26"/>
                </a:cubicBezTo>
                <a:close/>
                <a:moveTo>
                  <a:pt x="f191" y="f24"/>
                </a:moveTo>
                <a:lnTo>
                  <a:pt x="f192" y="f26"/>
                </a:lnTo>
                <a:cubicBezTo>
                  <a:pt x="f193" y="f28"/>
                  <a:pt x="f194" y="f30"/>
                  <a:pt x="f195" y="f32"/>
                </a:cubicBezTo>
                <a:cubicBezTo>
                  <a:pt x="f196" y="f34"/>
                  <a:pt x="f197" y="f36"/>
                  <a:pt x="f198" y="f38"/>
                </a:cubicBezTo>
                <a:lnTo>
                  <a:pt x="f199" y="f40"/>
                </a:lnTo>
                <a:cubicBezTo>
                  <a:pt x="f200" y="f42"/>
                  <a:pt x="f201" y="f44"/>
                  <a:pt x="f202" y="f4"/>
                </a:cubicBezTo>
                <a:lnTo>
                  <a:pt x="f203" y="f4"/>
                </a:lnTo>
                <a:cubicBezTo>
                  <a:pt x="f204" y="f48"/>
                  <a:pt x="f205" y="f50"/>
                  <a:pt x="f206" y="f52"/>
                </a:cubicBezTo>
                <a:cubicBezTo>
                  <a:pt x="f207" y="f107"/>
                  <a:pt x="f208" y="f56"/>
                  <a:pt x="f209" y="f4"/>
                </a:cubicBezTo>
                <a:lnTo>
                  <a:pt x="f210" y="f4"/>
                </a:lnTo>
                <a:cubicBezTo>
                  <a:pt x="f211" y="f60"/>
                  <a:pt x="f212" y="f62"/>
                  <a:pt x="f213" y="f64"/>
                </a:cubicBezTo>
                <a:cubicBezTo>
                  <a:pt x="f214" y="f66"/>
                  <a:pt x="f215" y="f68"/>
                  <a:pt x="f216" y="f70"/>
                </a:cubicBezTo>
                <a:lnTo>
                  <a:pt x="f217" y="f72"/>
                </a:lnTo>
                <a:cubicBezTo>
                  <a:pt x="f218" y="f74"/>
                  <a:pt x="f219" y="f76"/>
                  <a:pt x="f220" y="f78"/>
                </a:cubicBezTo>
                <a:cubicBezTo>
                  <a:pt x="f221" y="f80"/>
                  <a:pt x="f222" y="f82"/>
                  <a:pt x="f222" y="f83"/>
                </a:cubicBezTo>
                <a:lnTo>
                  <a:pt x="f223" y="f85"/>
                </a:lnTo>
                <a:lnTo>
                  <a:pt x="f224" y="f87"/>
                </a:lnTo>
                <a:close/>
                <a:moveTo>
                  <a:pt x="f225" y="f24"/>
                </a:moveTo>
                <a:lnTo>
                  <a:pt x="f226" y="f87"/>
                </a:lnTo>
                <a:lnTo>
                  <a:pt x="f227" y="f85"/>
                </a:lnTo>
                <a:lnTo>
                  <a:pt x="f228" y="f83"/>
                </a:lnTo>
                <a:cubicBezTo>
                  <a:pt x="f228" y="f82"/>
                  <a:pt x="f229" y="f80"/>
                  <a:pt x="f230" y="f78"/>
                </a:cubicBezTo>
                <a:cubicBezTo>
                  <a:pt x="f231" y="f76"/>
                  <a:pt x="f232" y="f74"/>
                  <a:pt x="f233" y="f72"/>
                </a:cubicBezTo>
                <a:lnTo>
                  <a:pt x="f234" y="f70"/>
                </a:lnTo>
                <a:cubicBezTo>
                  <a:pt x="f235" y="f68"/>
                  <a:pt x="f236" y="f66"/>
                  <a:pt x="f237" y="f64"/>
                </a:cubicBezTo>
                <a:cubicBezTo>
                  <a:pt x="f238" y="f62"/>
                  <a:pt x="f239" y="f60"/>
                  <a:pt x="f240" y="f4"/>
                </a:cubicBezTo>
                <a:lnTo>
                  <a:pt x="f241" y="f4"/>
                </a:lnTo>
                <a:cubicBezTo>
                  <a:pt x="f242" y="f56"/>
                  <a:pt x="f243" y="f107"/>
                  <a:pt x="f244" y="f52"/>
                </a:cubicBezTo>
                <a:cubicBezTo>
                  <a:pt x="f245" y="f50"/>
                  <a:pt x="f246" y="f48"/>
                  <a:pt x="f247" y="f4"/>
                </a:cubicBezTo>
                <a:lnTo>
                  <a:pt x="f248" y="f4"/>
                </a:lnTo>
                <a:cubicBezTo>
                  <a:pt x="f249" y="f44"/>
                  <a:pt x="f250" y="f42"/>
                  <a:pt x="f251" y="f40"/>
                </a:cubicBezTo>
                <a:lnTo>
                  <a:pt x="f252" y="f38"/>
                </a:lnTo>
                <a:cubicBezTo>
                  <a:pt x="f253" y="f36"/>
                  <a:pt x="f254" y="f34"/>
                  <a:pt x="f255" y="f32"/>
                </a:cubicBezTo>
                <a:cubicBezTo>
                  <a:pt x="f256" y="f30"/>
                  <a:pt x="f257" y="f28"/>
                  <a:pt x="f258" y="f26"/>
                </a:cubicBezTo>
                <a:close/>
                <a:moveTo>
                  <a:pt x="f259" y="f24"/>
                </a:moveTo>
                <a:lnTo>
                  <a:pt x="f260" y="f26"/>
                </a:lnTo>
                <a:cubicBezTo>
                  <a:pt x="f261" y="f28"/>
                  <a:pt x="f262" y="f30"/>
                  <a:pt x="f263" y="f32"/>
                </a:cubicBezTo>
                <a:cubicBezTo>
                  <a:pt x="f264" y="f34"/>
                  <a:pt x="f265" y="f36"/>
                  <a:pt x="f266" y="f38"/>
                </a:cubicBezTo>
                <a:lnTo>
                  <a:pt x="f267" y="f40"/>
                </a:lnTo>
                <a:cubicBezTo>
                  <a:pt x="f268" y="f42"/>
                  <a:pt x="f269" y="f44"/>
                  <a:pt x="f270" y="f4"/>
                </a:cubicBezTo>
                <a:lnTo>
                  <a:pt x="f271" y="f4"/>
                </a:lnTo>
                <a:cubicBezTo>
                  <a:pt x="f272" y="f48"/>
                  <a:pt x="f273" y="f50"/>
                  <a:pt x="f274" y="f52"/>
                </a:cubicBezTo>
                <a:cubicBezTo>
                  <a:pt x="f275" y="f54"/>
                  <a:pt x="f276" y="f56"/>
                  <a:pt x="f277" y="f4"/>
                </a:cubicBezTo>
                <a:lnTo>
                  <a:pt x="f278" y="f4"/>
                </a:lnTo>
                <a:cubicBezTo>
                  <a:pt x="f279" y="f60"/>
                  <a:pt x="f280" y="f62"/>
                  <a:pt x="f281" y="f64"/>
                </a:cubicBezTo>
                <a:cubicBezTo>
                  <a:pt x="f282" y="f66"/>
                  <a:pt x="f283" y="f68"/>
                  <a:pt x="f284" y="f70"/>
                </a:cubicBezTo>
                <a:lnTo>
                  <a:pt x="f285" y="f72"/>
                </a:lnTo>
                <a:cubicBezTo>
                  <a:pt x="f286" y="f74"/>
                  <a:pt x="f287" y="f76"/>
                  <a:pt x="f288" y="f78"/>
                </a:cubicBezTo>
                <a:cubicBezTo>
                  <a:pt x="f289" y="f80"/>
                  <a:pt x="f290" y="f82"/>
                  <a:pt x="f290" y="f83"/>
                </a:cubicBezTo>
                <a:lnTo>
                  <a:pt x="f291" y="f85"/>
                </a:lnTo>
                <a:lnTo>
                  <a:pt x="f292" y="f87"/>
                </a:lnTo>
                <a:close/>
                <a:moveTo>
                  <a:pt x="f293" y="f24"/>
                </a:moveTo>
                <a:lnTo>
                  <a:pt x="f294" y="f87"/>
                </a:lnTo>
                <a:lnTo>
                  <a:pt x="f295" y="f85"/>
                </a:lnTo>
                <a:lnTo>
                  <a:pt x="f296" y="f83"/>
                </a:lnTo>
                <a:cubicBezTo>
                  <a:pt x="f296" y="f82"/>
                  <a:pt x="f297" y="f80"/>
                  <a:pt x="f298" y="f78"/>
                </a:cubicBezTo>
                <a:cubicBezTo>
                  <a:pt x="f299" y="f76"/>
                  <a:pt x="f300" y="f74"/>
                  <a:pt x="f301" y="f72"/>
                </a:cubicBezTo>
                <a:lnTo>
                  <a:pt x="f302" y="f70"/>
                </a:lnTo>
                <a:cubicBezTo>
                  <a:pt x="f303" y="f68"/>
                  <a:pt x="f304" y="f66"/>
                  <a:pt x="f305" y="f64"/>
                </a:cubicBezTo>
                <a:cubicBezTo>
                  <a:pt x="f306" y="f62"/>
                  <a:pt x="f307" y="f60"/>
                  <a:pt x="f308" y="f4"/>
                </a:cubicBezTo>
                <a:lnTo>
                  <a:pt x="f309" y="f4"/>
                </a:lnTo>
                <a:cubicBezTo>
                  <a:pt x="f310" y="f56"/>
                  <a:pt x="f311" y="f54"/>
                  <a:pt x="f312" y="f52"/>
                </a:cubicBezTo>
                <a:cubicBezTo>
                  <a:pt x="f313" y="f50"/>
                  <a:pt x="f314" y="f48"/>
                  <a:pt x="f315" y="f4"/>
                </a:cubicBezTo>
                <a:lnTo>
                  <a:pt x="f316" y="f4"/>
                </a:lnTo>
                <a:cubicBezTo>
                  <a:pt x="f317" y="f44"/>
                  <a:pt x="f318" y="f42"/>
                  <a:pt x="f319" y="f40"/>
                </a:cubicBezTo>
                <a:lnTo>
                  <a:pt x="f320" y="f38"/>
                </a:lnTo>
                <a:cubicBezTo>
                  <a:pt x="f321" y="f36"/>
                  <a:pt x="f322" y="f34"/>
                  <a:pt x="f323" y="f32"/>
                </a:cubicBezTo>
                <a:cubicBezTo>
                  <a:pt x="f324" y="f30"/>
                  <a:pt x="f325" y="f28"/>
                  <a:pt x="f326" y="f26"/>
                </a:cubicBezTo>
                <a:close/>
                <a:moveTo>
                  <a:pt x="f327" y="f24"/>
                </a:moveTo>
                <a:lnTo>
                  <a:pt x="f328" y="f26"/>
                </a:lnTo>
                <a:cubicBezTo>
                  <a:pt x="f329" y="f28"/>
                  <a:pt x="f330" y="f30"/>
                  <a:pt x="f331" y="f32"/>
                </a:cubicBezTo>
                <a:cubicBezTo>
                  <a:pt x="f332" y="f34"/>
                  <a:pt x="f333" y="f36"/>
                  <a:pt x="f334" y="f38"/>
                </a:cubicBezTo>
                <a:lnTo>
                  <a:pt x="f335" y="f40"/>
                </a:lnTo>
                <a:cubicBezTo>
                  <a:pt x="f336" y="f42"/>
                  <a:pt x="f337" y="f44"/>
                  <a:pt x="f338" y="f4"/>
                </a:cubicBezTo>
                <a:lnTo>
                  <a:pt x="f339" y="f4"/>
                </a:lnTo>
                <a:cubicBezTo>
                  <a:pt x="f340" y="f48"/>
                  <a:pt x="f341" y="f50"/>
                  <a:pt x="f342" y="f52"/>
                </a:cubicBezTo>
                <a:cubicBezTo>
                  <a:pt x="f343" y="f107"/>
                  <a:pt x="f344" y="f56"/>
                  <a:pt x="f345" y="f4"/>
                </a:cubicBezTo>
                <a:lnTo>
                  <a:pt x="f346" y="f4"/>
                </a:lnTo>
                <a:cubicBezTo>
                  <a:pt x="f347" y="f60"/>
                  <a:pt x="f348" y="f62"/>
                  <a:pt x="f349" y="f64"/>
                </a:cubicBezTo>
                <a:cubicBezTo>
                  <a:pt x="f350" y="f66"/>
                  <a:pt x="f351" y="f68"/>
                  <a:pt x="f352" y="f70"/>
                </a:cubicBezTo>
                <a:lnTo>
                  <a:pt x="f353" y="f72"/>
                </a:lnTo>
                <a:cubicBezTo>
                  <a:pt x="f354" y="f74"/>
                  <a:pt x="f355" y="f76"/>
                  <a:pt x="f356" y="f78"/>
                </a:cubicBezTo>
                <a:cubicBezTo>
                  <a:pt x="f357" y="f80"/>
                  <a:pt x="f358" y="f82"/>
                  <a:pt x="f358" y="f83"/>
                </a:cubicBezTo>
                <a:lnTo>
                  <a:pt x="f359" y="f85"/>
                </a:lnTo>
                <a:lnTo>
                  <a:pt x="f360" y="f87"/>
                </a:lnTo>
                <a:close/>
                <a:moveTo>
                  <a:pt x="f361" y="f24"/>
                </a:moveTo>
                <a:lnTo>
                  <a:pt x="f362" y="f87"/>
                </a:lnTo>
                <a:lnTo>
                  <a:pt x="f363" y="f85"/>
                </a:lnTo>
                <a:lnTo>
                  <a:pt x="f364" y="f83"/>
                </a:lnTo>
                <a:cubicBezTo>
                  <a:pt x="f364" y="f82"/>
                  <a:pt x="f365" y="f80"/>
                  <a:pt x="f366" y="f78"/>
                </a:cubicBezTo>
                <a:cubicBezTo>
                  <a:pt x="f367" y="f76"/>
                  <a:pt x="f368" y="f74"/>
                  <a:pt x="f369" y="f72"/>
                </a:cubicBezTo>
                <a:lnTo>
                  <a:pt x="f370" y="f70"/>
                </a:lnTo>
                <a:cubicBezTo>
                  <a:pt x="f371" y="f68"/>
                  <a:pt x="f372" y="f66"/>
                  <a:pt x="f373" y="f64"/>
                </a:cubicBezTo>
                <a:cubicBezTo>
                  <a:pt x="f374" y="f62"/>
                  <a:pt x="f375" y="f60"/>
                  <a:pt x="f376" y="f4"/>
                </a:cubicBezTo>
                <a:lnTo>
                  <a:pt x="f377" y="f4"/>
                </a:lnTo>
                <a:cubicBezTo>
                  <a:pt x="f378" y="f56"/>
                  <a:pt x="f379" y="f54"/>
                  <a:pt x="f380" y="f52"/>
                </a:cubicBezTo>
                <a:cubicBezTo>
                  <a:pt x="f381" y="f50"/>
                  <a:pt x="f382" y="f48"/>
                  <a:pt x="f383" y="f4"/>
                </a:cubicBezTo>
                <a:lnTo>
                  <a:pt x="f384" y="f4"/>
                </a:lnTo>
                <a:cubicBezTo>
                  <a:pt x="f385" y="f44"/>
                  <a:pt x="f386" y="f42"/>
                  <a:pt x="f387" y="f40"/>
                </a:cubicBezTo>
                <a:lnTo>
                  <a:pt x="f388" y="f38"/>
                </a:lnTo>
                <a:cubicBezTo>
                  <a:pt x="f389" y="f36"/>
                  <a:pt x="f390" y="f34"/>
                  <a:pt x="f391" y="f32"/>
                </a:cubicBezTo>
                <a:cubicBezTo>
                  <a:pt x="f392" y="f30"/>
                  <a:pt x="f393" y="f28"/>
                  <a:pt x="f394" y="f26"/>
                </a:cubicBezTo>
                <a:close/>
                <a:moveTo>
                  <a:pt x="f395" y="f24"/>
                </a:moveTo>
                <a:lnTo>
                  <a:pt x="f396" y="f26"/>
                </a:lnTo>
                <a:cubicBezTo>
                  <a:pt x="f397" y="f28"/>
                  <a:pt x="f398" y="f30"/>
                  <a:pt x="f399" y="f32"/>
                </a:cubicBezTo>
                <a:cubicBezTo>
                  <a:pt x="f400" y="f34"/>
                  <a:pt x="f401" y="f36"/>
                  <a:pt x="f402" y="f38"/>
                </a:cubicBezTo>
                <a:lnTo>
                  <a:pt x="f403" y="f40"/>
                </a:lnTo>
                <a:cubicBezTo>
                  <a:pt x="f404" y="f42"/>
                  <a:pt x="f405" y="f44"/>
                  <a:pt x="f406" y="f4"/>
                </a:cubicBezTo>
                <a:lnTo>
                  <a:pt x="f407" y="f4"/>
                </a:lnTo>
                <a:cubicBezTo>
                  <a:pt x="f408" y="f48"/>
                  <a:pt x="f409" y="f50"/>
                  <a:pt x="f410" y="f52"/>
                </a:cubicBezTo>
                <a:cubicBezTo>
                  <a:pt x="f411" y="f54"/>
                  <a:pt x="f412" y="f56"/>
                  <a:pt x="f413" y="f4"/>
                </a:cubicBezTo>
                <a:lnTo>
                  <a:pt x="f414" y="f4"/>
                </a:lnTo>
                <a:cubicBezTo>
                  <a:pt x="f415" y="f60"/>
                  <a:pt x="f416" y="f62"/>
                  <a:pt x="f417" y="f64"/>
                </a:cubicBezTo>
                <a:cubicBezTo>
                  <a:pt x="f418" y="f66"/>
                  <a:pt x="f419" y="f68"/>
                  <a:pt x="f420" y="f70"/>
                </a:cubicBezTo>
                <a:lnTo>
                  <a:pt x="f421" y="f72"/>
                </a:lnTo>
                <a:cubicBezTo>
                  <a:pt x="f422" y="f74"/>
                  <a:pt x="f423" y="f76"/>
                  <a:pt x="f424" y="f78"/>
                </a:cubicBezTo>
                <a:cubicBezTo>
                  <a:pt x="f425" y="f80"/>
                  <a:pt x="f426" y="f82"/>
                  <a:pt x="f426" y="f83"/>
                </a:cubicBezTo>
                <a:lnTo>
                  <a:pt x="f427" y="f85"/>
                </a:lnTo>
                <a:lnTo>
                  <a:pt x="f428" y="f87"/>
                </a:lnTo>
                <a:close/>
                <a:moveTo>
                  <a:pt x="f429" y="f24"/>
                </a:moveTo>
                <a:lnTo>
                  <a:pt x="f430" y="f87"/>
                </a:lnTo>
                <a:lnTo>
                  <a:pt x="f431" y="f85"/>
                </a:lnTo>
                <a:lnTo>
                  <a:pt x="f432" y="f83"/>
                </a:lnTo>
                <a:cubicBezTo>
                  <a:pt x="f432" y="f82"/>
                  <a:pt x="f433" y="f80"/>
                  <a:pt x="f434" y="f78"/>
                </a:cubicBezTo>
                <a:cubicBezTo>
                  <a:pt x="f435" y="f76"/>
                  <a:pt x="f436" y="f74"/>
                  <a:pt x="f437" y="f72"/>
                </a:cubicBezTo>
                <a:lnTo>
                  <a:pt x="f438" y="f70"/>
                </a:lnTo>
                <a:cubicBezTo>
                  <a:pt x="f439" y="f68"/>
                  <a:pt x="f440" y="f66"/>
                  <a:pt x="f441" y="f64"/>
                </a:cubicBezTo>
                <a:cubicBezTo>
                  <a:pt x="f442" y="f62"/>
                  <a:pt x="f443" y="f60"/>
                  <a:pt x="f444" y="f4"/>
                </a:cubicBezTo>
                <a:lnTo>
                  <a:pt x="f445" y="f4"/>
                </a:lnTo>
                <a:cubicBezTo>
                  <a:pt x="f446" y="f56"/>
                  <a:pt x="f447" y="f107"/>
                  <a:pt x="f448" y="f52"/>
                </a:cubicBezTo>
                <a:cubicBezTo>
                  <a:pt x="f449" y="f50"/>
                  <a:pt x="f450" y="f48"/>
                  <a:pt x="f451" y="f4"/>
                </a:cubicBezTo>
                <a:lnTo>
                  <a:pt x="f452" y="f4"/>
                </a:lnTo>
                <a:cubicBezTo>
                  <a:pt x="f453" y="f44"/>
                  <a:pt x="f454" y="f42"/>
                  <a:pt x="f455" y="f40"/>
                </a:cubicBezTo>
                <a:lnTo>
                  <a:pt x="f456" y="f38"/>
                </a:lnTo>
                <a:cubicBezTo>
                  <a:pt x="f457" y="f36"/>
                  <a:pt x="f458" y="f34"/>
                  <a:pt x="f459" y="f32"/>
                </a:cubicBezTo>
                <a:cubicBezTo>
                  <a:pt x="f460" y="f30"/>
                  <a:pt x="f461" y="f28"/>
                  <a:pt x="f462" y="f26"/>
                </a:cubicBezTo>
                <a:close/>
                <a:moveTo>
                  <a:pt x="f463" y="f24"/>
                </a:moveTo>
                <a:lnTo>
                  <a:pt x="f464" y="f26"/>
                </a:lnTo>
                <a:cubicBezTo>
                  <a:pt x="f465" y="f28"/>
                  <a:pt x="f466" y="f30"/>
                  <a:pt x="f467" y="f32"/>
                </a:cubicBezTo>
                <a:cubicBezTo>
                  <a:pt x="f468" y="f34"/>
                  <a:pt x="f469" y="f36"/>
                  <a:pt x="f470" y="f38"/>
                </a:cubicBezTo>
                <a:lnTo>
                  <a:pt x="f471" y="f40"/>
                </a:lnTo>
                <a:cubicBezTo>
                  <a:pt x="f472" y="f42"/>
                  <a:pt x="f473" y="f44"/>
                  <a:pt x="f474" y="f4"/>
                </a:cubicBezTo>
                <a:lnTo>
                  <a:pt x="f475" y="f4"/>
                </a:lnTo>
                <a:cubicBezTo>
                  <a:pt x="f476" y="f48"/>
                  <a:pt x="f477" y="f50"/>
                  <a:pt x="f478" y="f52"/>
                </a:cubicBezTo>
                <a:cubicBezTo>
                  <a:pt x="f479" y="f54"/>
                  <a:pt x="f480" y="f56"/>
                  <a:pt x="f481" y="f4"/>
                </a:cubicBezTo>
                <a:lnTo>
                  <a:pt x="f482" y="f4"/>
                </a:lnTo>
                <a:cubicBezTo>
                  <a:pt x="f483" y="f60"/>
                  <a:pt x="f484" y="f62"/>
                  <a:pt x="f485" y="f64"/>
                </a:cubicBezTo>
                <a:cubicBezTo>
                  <a:pt x="f486" y="f66"/>
                  <a:pt x="f487" y="f68"/>
                  <a:pt x="f488" y="f70"/>
                </a:cubicBezTo>
                <a:lnTo>
                  <a:pt x="f489" y="f72"/>
                </a:lnTo>
                <a:cubicBezTo>
                  <a:pt x="f490" y="f74"/>
                  <a:pt x="f491" y="f76"/>
                  <a:pt x="f492" y="f78"/>
                </a:cubicBezTo>
                <a:cubicBezTo>
                  <a:pt x="f493" y="f80"/>
                  <a:pt x="f494" y="f82"/>
                  <a:pt x="f494" y="f83"/>
                </a:cubicBezTo>
                <a:lnTo>
                  <a:pt x="f495" y="f85"/>
                </a:lnTo>
                <a:lnTo>
                  <a:pt x="f496" y="f87"/>
                </a:lnTo>
                <a:close/>
                <a:moveTo>
                  <a:pt x="f497" y="f24"/>
                </a:moveTo>
                <a:lnTo>
                  <a:pt x="f498" y="f87"/>
                </a:lnTo>
                <a:lnTo>
                  <a:pt x="f499" y="f85"/>
                </a:lnTo>
                <a:lnTo>
                  <a:pt x="f500" y="f83"/>
                </a:lnTo>
                <a:cubicBezTo>
                  <a:pt x="f500" y="f82"/>
                  <a:pt x="f501" y="f80"/>
                  <a:pt x="f502" y="f78"/>
                </a:cubicBezTo>
                <a:cubicBezTo>
                  <a:pt x="f503" y="f76"/>
                  <a:pt x="f504" y="f74"/>
                  <a:pt x="f505" y="f72"/>
                </a:cubicBezTo>
                <a:lnTo>
                  <a:pt x="f506" y="f70"/>
                </a:lnTo>
                <a:cubicBezTo>
                  <a:pt x="f507" y="f68"/>
                  <a:pt x="f508" y="f66"/>
                  <a:pt x="f509" y="f64"/>
                </a:cubicBezTo>
                <a:cubicBezTo>
                  <a:pt x="f510" y="f511"/>
                  <a:pt x="f512" y="f513"/>
                  <a:pt x="f514" y="f4"/>
                </a:cubicBezTo>
                <a:lnTo>
                  <a:pt x="f515" y="f4"/>
                </a:lnTo>
                <a:cubicBezTo>
                  <a:pt x="f516" y="f517"/>
                  <a:pt x="f518" y="f519"/>
                  <a:pt x="f520" y="f52"/>
                </a:cubicBezTo>
                <a:cubicBezTo>
                  <a:pt x="f521" y="f522"/>
                  <a:pt x="f523" y="f524"/>
                  <a:pt x="f2" y="f525"/>
                </a:cubicBezTo>
                <a:lnTo>
                  <a:pt x="f2" y="f526"/>
                </a:lnTo>
                <a:cubicBezTo>
                  <a:pt x="f527" y="f528"/>
                  <a:pt x="f529" y="f530"/>
                  <a:pt x="f531" y="f40"/>
                </a:cubicBezTo>
                <a:lnTo>
                  <a:pt x="f532" y="f38"/>
                </a:lnTo>
                <a:cubicBezTo>
                  <a:pt x="f533" y="f36"/>
                  <a:pt x="f534" y="f34"/>
                  <a:pt x="f535" y="f32"/>
                </a:cubicBezTo>
                <a:cubicBezTo>
                  <a:pt x="f536" y="f30"/>
                  <a:pt x="f537" y="f28"/>
                  <a:pt x="f538" y="f26"/>
                </a:cubicBezTo>
                <a:close/>
                <a:moveTo>
                  <a:pt x="f539" y="f540"/>
                </a:moveTo>
                <a:cubicBezTo>
                  <a:pt x="f541" y="f542"/>
                  <a:pt x="f543" y="f544"/>
                  <a:pt x="f545" y="f546"/>
                </a:cubicBezTo>
                <a:cubicBezTo>
                  <a:pt x="f547" y="f548"/>
                  <a:pt x="f549" y="f550"/>
                  <a:pt x="f539" y="f540"/>
                </a:cubicBezTo>
                <a:close/>
                <a:moveTo>
                  <a:pt x="f551" y="f540"/>
                </a:moveTo>
                <a:cubicBezTo>
                  <a:pt x="f552" y="f550"/>
                  <a:pt x="f553" y="f548"/>
                  <a:pt x="f108" y="f546"/>
                </a:cubicBezTo>
                <a:cubicBezTo>
                  <a:pt x="f554" y="f544"/>
                  <a:pt x="f555" y="f542"/>
                  <a:pt x="f551" y="f540"/>
                </a:cubicBezTo>
                <a:close/>
                <a:moveTo>
                  <a:pt x="f556" y="f540"/>
                </a:moveTo>
                <a:cubicBezTo>
                  <a:pt x="f557" y="f542"/>
                  <a:pt x="f558" y="f544"/>
                  <a:pt x="f559" y="f546"/>
                </a:cubicBezTo>
                <a:cubicBezTo>
                  <a:pt x="f560" y="f548"/>
                  <a:pt x="f561" y="f550"/>
                  <a:pt x="f556" y="f540"/>
                </a:cubicBezTo>
                <a:close/>
                <a:moveTo>
                  <a:pt x="f562" y="f540"/>
                </a:moveTo>
                <a:cubicBezTo>
                  <a:pt x="f563" y="f550"/>
                  <a:pt x="f564" y="f548"/>
                  <a:pt x="f176" y="f546"/>
                </a:cubicBezTo>
                <a:cubicBezTo>
                  <a:pt x="f565" y="f544"/>
                  <a:pt x="f566" y="f542"/>
                  <a:pt x="f562" y="f540"/>
                </a:cubicBezTo>
                <a:close/>
                <a:moveTo>
                  <a:pt x="f567" y="f540"/>
                </a:moveTo>
                <a:cubicBezTo>
                  <a:pt x="f568" y="f542"/>
                  <a:pt x="f569" y="f544"/>
                  <a:pt x="f570" y="f546"/>
                </a:cubicBezTo>
                <a:cubicBezTo>
                  <a:pt x="f571" y="f548"/>
                  <a:pt x="f572" y="f550"/>
                  <a:pt x="f567" y="f540"/>
                </a:cubicBezTo>
                <a:close/>
                <a:moveTo>
                  <a:pt x="f573" y="f540"/>
                </a:moveTo>
                <a:cubicBezTo>
                  <a:pt x="f574" y="f550"/>
                  <a:pt x="f575" y="f548"/>
                  <a:pt x="f244" y="f546"/>
                </a:cubicBezTo>
                <a:cubicBezTo>
                  <a:pt x="f576" y="f544"/>
                  <a:pt x="f577" y="f542"/>
                  <a:pt x="f573" y="f540"/>
                </a:cubicBezTo>
                <a:close/>
                <a:moveTo>
                  <a:pt x="f578" y="f540"/>
                </a:moveTo>
                <a:cubicBezTo>
                  <a:pt x="f579" y="f542"/>
                  <a:pt x="f580" y="f544"/>
                  <a:pt x="f581" y="f546"/>
                </a:cubicBezTo>
                <a:cubicBezTo>
                  <a:pt x="f582" y="f548"/>
                  <a:pt x="f583" y="f550"/>
                  <a:pt x="f578" y="f540"/>
                </a:cubicBezTo>
                <a:close/>
                <a:moveTo>
                  <a:pt x="f584" y="f540"/>
                </a:moveTo>
                <a:cubicBezTo>
                  <a:pt x="f585" y="f550"/>
                  <a:pt x="f586" y="f548"/>
                  <a:pt x="f312" y="f546"/>
                </a:cubicBezTo>
                <a:cubicBezTo>
                  <a:pt x="f587" y="f544"/>
                  <a:pt x="f588" y="f542"/>
                  <a:pt x="f584" y="f540"/>
                </a:cubicBezTo>
                <a:close/>
                <a:moveTo>
                  <a:pt x="f589" y="f540"/>
                </a:moveTo>
                <a:cubicBezTo>
                  <a:pt x="f590" y="f542"/>
                  <a:pt x="f591" y="f544"/>
                  <a:pt x="f592" y="f546"/>
                </a:cubicBezTo>
                <a:cubicBezTo>
                  <a:pt x="f593" y="f548"/>
                  <a:pt x="f594" y="f550"/>
                  <a:pt x="f589" y="f540"/>
                </a:cubicBezTo>
                <a:close/>
                <a:moveTo>
                  <a:pt x="f595" y="f540"/>
                </a:moveTo>
                <a:cubicBezTo>
                  <a:pt x="f596" y="f550"/>
                  <a:pt x="f597" y="f548"/>
                  <a:pt x="f380" y="f546"/>
                </a:cubicBezTo>
                <a:cubicBezTo>
                  <a:pt x="f598" y="f544"/>
                  <a:pt x="f599" y="f542"/>
                  <a:pt x="f595" y="f540"/>
                </a:cubicBezTo>
                <a:close/>
                <a:moveTo>
                  <a:pt x="f600" y="f540"/>
                </a:moveTo>
                <a:cubicBezTo>
                  <a:pt x="f601" y="f542"/>
                  <a:pt x="f602" y="f544"/>
                  <a:pt x="f603" y="f546"/>
                </a:cubicBezTo>
                <a:cubicBezTo>
                  <a:pt x="f604" y="f548"/>
                  <a:pt x="f605" y="f550"/>
                  <a:pt x="f600" y="f540"/>
                </a:cubicBezTo>
                <a:close/>
                <a:moveTo>
                  <a:pt x="f606" y="f540"/>
                </a:moveTo>
                <a:cubicBezTo>
                  <a:pt x="f607" y="f550"/>
                  <a:pt x="f608" y="f548"/>
                  <a:pt x="f448" y="f546"/>
                </a:cubicBezTo>
                <a:cubicBezTo>
                  <a:pt x="f609" y="f544"/>
                  <a:pt x="f610" y="f542"/>
                  <a:pt x="f606" y="f540"/>
                </a:cubicBezTo>
                <a:close/>
                <a:moveTo>
                  <a:pt x="f611" y="f540"/>
                </a:moveTo>
                <a:cubicBezTo>
                  <a:pt x="f612" y="f542"/>
                  <a:pt x="f613" y="f544"/>
                  <a:pt x="f614" y="f546"/>
                </a:cubicBezTo>
                <a:cubicBezTo>
                  <a:pt x="f615" y="f548"/>
                  <a:pt x="f616" y="f550"/>
                  <a:pt x="f611" y="f540"/>
                </a:cubicBezTo>
                <a:close/>
                <a:moveTo>
                  <a:pt x="f2" y="f617"/>
                </a:moveTo>
                <a:cubicBezTo>
                  <a:pt x="f618" y="f619"/>
                  <a:pt x="f620" y="f621"/>
                  <a:pt x="f622" y="f623"/>
                </a:cubicBezTo>
                <a:cubicBezTo>
                  <a:pt x="f624" y="f625"/>
                  <a:pt x="f626" y="f627"/>
                  <a:pt x="f628" y="f629"/>
                </a:cubicBezTo>
                <a:lnTo>
                  <a:pt x="f630" y="f631"/>
                </a:lnTo>
                <a:cubicBezTo>
                  <a:pt x="f632" y="f633"/>
                  <a:pt x="f503" y="f634"/>
                  <a:pt x="f502" y="f635"/>
                </a:cubicBezTo>
                <a:cubicBezTo>
                  <a:pt x="f501" y="f636"/>
                  <a:pt x="f500" y="f637"/>
                  <a:pt x="f500" y="f638"/>
                </a:cubicBezTo>
                <a:cubicBezTo>
                  <a:pt x="f500" y="f639"/>
                  <a:pt x="f640" y="f641"/>
                  <a:pt x="f642" y="f643"/>
                </a:cubicBezTo>
                <a:lnTo>
                  <a:pt x="f498" y="f644"/>
                </a:lnTo>
                <a:lnTo>
                  <a:pt x="f497" y="f645"/>
                </a:lnTo>
                <a:lnTo>
                  <a:pt x="f646" y="f647"/>
                </a:lnTo>
                <a:cubicBezTo>
                  <a:pt x="f648" y="f649"/>
                  <a:pt x="f650" y="f651"/>
                  <a:pt x="f652" y="f653"/>
                </a:cubicBezTo>
                <a:cubicBezTo>
                  <a:pt x="f654" y="f655"/>
                  <a:pt x="f656" y="f657"/>
                  <a:pt x="f532" y="f658"/>
                </a:cubicBezTo>
                <a:lnTo>
                  <a:pt x="f659" y="f660"/>
                </a:lnTo>
                <a:cubicBezTo>
                  <a:pt x="f661" y="f662"/>
                  <a:pt x="f663" y="f664"/>
                  <a:pt x="f2" y="f665"/>
                </a:cubicBezTo>
                <a:lnTo>
                  <a:pt x="f2" y="f666"/>
                </a:lnTo>
                <a:cubicBezTo>
                  <a:pt x="f667" y="f668"/>
                  <a:pt x="f669" y="f670"/>
                  <a:pt x="f520" y="f546"/>
                </a:cubicBezTo>
                <a:cubicBezTo>
                  <a:pt x="f671" y="f672"/>
                  <a:pt x="f673" y="f674"/>
                  <a:pt x="f2" y="f675"/>
                </a:cubicBezTo>
                <a:close/>
                <a:moveTo>
                  <a:pt x="f676" y="f677"/>
                </a:moveTo>
                <a:lnTo>
                  <a:pt x="f678" y="f679"/>
                </a:lnTo>
                <a:cubicBezTo>
                  <a:pt x="f680" y="f681"/>
                  <a:pt x="f682" y="f683"/>
                  <a:pt x="f684" y="f685"/>
                </a:cubicBezTo>
                <a:cubicBezTo>
                  <a:pt x="f686" y="f687"/>
                  <a:pt x="f688" y="f689"/>
                  <a:pt x="f690" y="f691"/>
                </a:cubicBezTo>
                <a:lnTo>
                  <a:pt x="f692" y="f693"/>
                </a:lnTo>
                <a:cubicBezTo>
                  <a:pt x="f694" y="f695"/>
                  <a:pt x="f696" y="f697"/>
                  <a:pt x="f3" y="f698"/>
                </a:cubicBezTo>
                <a:lnTo>
                  <a:pt x="f3" y="f699"/>
                </a:lnTo>
                <a:cubicBezTo>
                  <a:pt x="f700" y="f701"/>
                  <a:pt x="f702" y="f703"/>
                  <a:pt x="f704" y="f540"/>
                </a:cubicBezTo>
                <a:cubicBezTo>
                  <a:pt x="f705" y="f706"/>
                  <a:pt x="f707" y="f708"/>
                  <a:pt x="f3" y="f709"/>
                </a:cubicBezTo>
                <a:lnTo>
                  <a:pt x="f3" y="f710"/>
                </a:lnTo>
                <a:cubicBezTo>
                  <a:pt x="f711" y="f712"/>
                  <a:pt x="f713" y="f714"/>
                  <a:pt x="f715" y="f716"/>
                </a:cubicBezTo>
                <a:cubicBezTo>
                  <a:pt x="f717" y="f718"/>
                  <a:pt x="f719" y="f720"/>
                  <a:pt x="f721" y="f722"/>
                </a:cubicBezTo>
                <a:lnTo>
                  <a:pt x="f723" y="f724"/>
                </a:lnTo>
                <a:cubicBezTo>
                  <a:pt x="f725" y="f726"/>
                  <a:pt x="f727" y="f728"/>
                  <a:pt x="f729" y="f730"/>
                </a:cubicBezTo>
                <a:cubicBezTo>
                  <a:pt x="f731" y="f732"/>
                  <a:pt x="f733" y="f734"/>
                  <a:pt x="f733" y="f735"/>
                </a:cubicBezTo>
                <a:lnTo>
                  <a:pt x="f736" y="f737"/>
                </a:lnTo>
                <a:lnTo>
                  <a:pt x="f738" y="f739"/>
                </a:lnTo>
                <a:close/>
                <a:moveTo>
                  <a:pt x="f740" y="f677"/>
                </a:moveTo>
                <a:lnTo>
                  <a:pt x="f741" y="f739"/>
                </a:lnTo>
                <a:lnTo>
                  <a:pt x="f742" y="f737"/>
                </a:lnTo>
                <a:lnTo>
                  <a:pt x="f743" y="f735"/>
                </a:lnTo>
                <a:cubicBezTo>
                  <a:pt x="f743" y="f734"/>
                  <a:pt x="f744" y="f732"/>
                  <a:pt x="f745" y="f730"/>
                </a:cubicBezTo>
                <a:cubicBezTo>
                  <a:pt x="f746" y="f728"/>
                  <a:pt x="f747" y="f726"/>
                  <a:pt x="f748" y="f724"/>
                </a:cubicBezTo>
                <a:lnTo>
                  <a:pt x="f749" y="f722"/>
                </a:lnTo>
                <a:cubicBezTo>
                  <a:pt x="f750" y="f720"/>
                  <a:pt x="f751" y="f718"/>
                  <a:pt x="f752" y="f716"/>
                </a:cubicBezTo>
                <a:cubicBezTo>
                  <a:pt x="f753" y="f754"/>
                  <a:pt x="f755" y="f756"/>
                  <a:pt x="f757" y="f660"/>
                </a:cubicBezTo>
                <a:lnTo>
                  <a:pt x="f758" y="f658"/>
                </a:lnTo>
                <a:cubicBezTo>
                  <a:pt x="f759" y="f657"/>
                  <a:pt x="f760" y="f655"/>
                  <a:pt x="f761" y="f653"/>
                </a:cubicBezTo>
                <a:cubicBezTo>
                  <a:pt x="f762" y="f651"/>
                  <a:pt x="f763" y="f649"/>
                  <a:pt x="f764" y="f647"/>
                </a:cubicBezTo>
                <a:lnTo>
                  <a:pt x="f765" y="f645"/>
                </a:lnTo>
                <a:lnTo>
                  <a:pt x="f766" y="f644"/>
                </a:lnTo>
                <a:lnTo>
                  <a:pt x="f767" y="f643"/>
                </a:lnTo>
                <a:cubicBezTo>
                  <a:pt x="f768" y="f641"/>
                  <a:pt x="f769" y="f639"/>
                  <a:pt x="f769" y="f638"/>
                </a:cubicBezTo>
                <a:cubicBezTo>
                  <a:pt x="f769" y="f637"/>
                  <a:pt x="f770" y="f636"/>
                  <a:pt x="f771" y="f635"/>
                </a:cubicBezTo>
                <a:cubicBezTo>
                  <a:pt x="f772" y="f634"/>
                  <a:pt x="f773" y="f633"/>
                  <a:pt x="f774" y="f631"/>
                </a:cubicBezTo>
                <a:lnTo>
                  <a:pt x="f775" y="f629"/>
                </a:lnTo>
                <a:cubicBezTo>
                  <a:pt x="f776" y="f627"/>
                  <a:pt x="f777" y="f625"/>
                  <a:pt x="f778" y="f623"/>
                </a:cubicBezTo>
                <a:cubicBezTo>
                  <a:pt x="f779" y="f780"/>
                  <a:pt x="f781" y="f782"/>
                  <a:pt x="f783" y="f693"/>
                </a:cubicBezTo>
                <a:lnTo>
                  <a:pt x="f784" y="f691"/>
                </a:lnTo>
                <a:cubicBezTo>
                  <a:pt x="f785" y="f689"/>
                  <a:pt x="f786" y="f687"/>
                  <a:pt x="f787" y="f685"/>
                </a:cubicBezTo>
                <a:cubicBezTo>
                  <a:pt x="f788" y="f683"/>
                  <a:pt x="f789" y="f681"/>
                  <a:pt x="f790" y="f679"/>
                </a:cubicBezTo>
                <a:close/>
                <a:moveTo>
                  <a:pt x="f791" y="f677"/>
                </a:moveTo>
                <a:lnTo>
                  <a:pt x="f792" y="f679"/>
                </a:lnTo>
                <a:cubicBezTo>
                  <a:pt x="f793" y="f681"/>
                  <a:pt x="f794" y="f683"/>
                  <a:pt x="f795" y="f685"/>
                </a:cubicBezTo>
                <a:cubicBezTo>
                  <a:pt x="f796" y="f687"/>
                  <a:pt x="f797" y="f689"/>
                  <a:pt x="f798" y="f691"/>
                </a:cubicBezTo>
                <a:lnTo>
                  <a:pt x="f799" y="f693"/>
                </a:lnTo>
                <a:cubicBezTo>
                  <a:pt x="f800" y="f782"/>
                  <a:pt x="f801" y="f780"/>
                  <a:pt x="f802" y="f623"/>
                </a:cubicBezTo>
                <a:cubicBezTo>
                  <a:pt x="f803" y="f625"/>
                  <a:pt x="f804" y="f627"/>
                  <a:pt x="f805" y="f629"/>
                </a:cubicBezTo>
                <a:lnTo>
                  <a:pt x="f806" y="f631"/>
                </a:lnTo>
                <a:cubicBezTo>
                  <a:pt x="f807" y="f633"/>
                  <a:pt x="f94" y="f634"/>
                  <a:pt x="f93" y="f635"/>
                </a:cubicBezTo>
                <a:cubicBezTo>
                  <a:pt x="f92" y="f636"/>
                  <a:pt x="f91" y="f637"/>
                  <a:pt x="f91" y="f638"/>
                </a:cubicBezTo>
                <a:cubicBezTo>
                  <a:pt x="f91" y="f639"/>
                  <a:pt x="f808" y="f641"/>
                  <a:pt x="f809" y="f643"/>
                </a:cubicBezTo>
                <a:lnTo>
                  <a:pt x="f89" y="f644"/>
                </a:lnTo>
                <a:lnTo>
                  <a:pt x="f88" y="f645"/>
                </a:lnTo>
                <a:lnTo>
                  <a:pt x="f810" y="f647"/>
                </a:lnTo>
                <a:cubicBezTo>
                  <a:pt x="f811" y="f649"/>
                  <a:pt x="f812" y="f651"/>
                  <a:pt x="f813" y="f653"/>
                </a:cubicBezTo>
                <a:cubicBezTo>
                  <a:pt x="f814" y="f655"/>
                  <a:pt x="f815" y="f657"/>
                  <a:pt x="f116" y="f658"/>
                </a:cubicBezTo>
                <a:lnTo>
                  <a:pt x="f816" y="f660"/>
                </a:lnTo>
                <a:cubicBezTo>
                  <a:pt x="f817" y="f756"/>
                  <a:pt x="f818" y="f754"/>
                  <a:pt x="f819" y="f716"/>
                </a:cubicBezTo>
                <a:cubicBezTo>
                  <a:pt x="f820" y="f718"/>
                  <a:pt x="f821" y="f720"/>
                  <a:pt x="f822" y="f722"/>
                </a:cubicBezTo>
                <a:lnTo>
                  <a:pt x="f823" y="f724"/>
                </a:lnTo>
                <a:cubicBezTo>
                  <a:pt x="f824" y="f726"/>
                  <a:pt x="f825" y="f728"/>
                  <a:pt x="f826" y="f730"/>
                </a:cubicBezTo>
                <a:cubicBezTo>
                  <a:pt x="f827" y="f732"/>
                  <a:pt x="f828" y="f734"/>
                  <a:pt x="f828" y="f735"/>
                </a:cubicBezTo>
                <a:lnTo>
                  <a:pt x="f829" y="f737"/>
                </a:lnTo>
                <a:lnTo>
                  <a:pt x="f830" y="f739"/>
                </a:lnTo>
                <a:close/>
                <a:moveTo>
                  <a:pt x="f831" y="f677"/>
                </a:moveTo>
                <a:lnTo>
                  <a:pt x="f832" y="f739"/>
                </a:lnTo>
                <a:lnTo>
                  <a:pt x="f833" y="f737"/>
                </a:lnTo>
                <a:lnTo>
                  <a:pt x="f834" y="f735"/>
                </a:lnTo>
                <a:cubicBezTo>
                  <a:pt x="f834" y="f734"/>
                  <a:pt x="f835" y="f732"/>
                  <a:pt x="f836" y="f730"/>
                </a:cubicBezTo>
                <a:cubicBezTo>
                  <a:pt x="f837" y="f728"/>
                  <a:pt x="f838" y="f726"/>
                  <a:pt x="f839" y="f724"/>
                </a:cubicBezTo>
                <a:lnTo>
                  <a:pt x="f840" y="f722"/>
                </a:lnTo>
                <a:cubicBezTo>
                  <a:pt x="f841" y="f720"/>
                  <a:pt x="f842" y="f718"/>
                  <a:pt x="f843" y="f716"/>
                </a:cubicBezTo>
                <a:cubicBezTo>
                  <a:pt x="f844" y="f754"/>
                  <a:pt x="f845" y="f756"/>
                  <a:pt x="f846" y="f660"/>
                </a:cubicBezTo>
                <a:lnTo>
                  <a:pt x="f847" y="f658"/>
                </a:lnTo>
                <a:cubicBezTo>
                  <a:pt x="f848" y="f657"/>
                  <a:pt x="f849" y="f655"/>
                  <a:pt x="f850" y="f653"/>
                </a:cubicBezTo>
                <a:cubicBezTo>
                  <a:pt x="f851" y="f651"/>
                  <a:pt x="f852" y="f649"/>
                  <a:pt x="f853" y="f647"/>
                </a:cubicBezTo>
                <a:lnTo>
                  <a:pt x="f854" y="f645"/>
                </a:lnTo>
                <a:lnTo>
                  <a:pt x="f855" y="f644"/>
                </a:lnTo>
                <a:lnTo>
                  <a:pt x="f856" y="f643"/>
                </a:lnTo>
                <a:cubicBezTo>
                  <a:pt x="f857" y="f641"/>
                  <a:pt x="f858" y="f639"/>
                  <a:pt x="f858" y="f638"/>
                </a:cubicBezTo>
                <a:cubicBezTo>
                  <a:pt x="f858" y="f637"/>
                  <a:pt x="f859" y="f636"/>
                  <a:pt x="f860" y="f635"/>
                </a:cubicBezTo>
                <a:cubicBezTo>
                  <a:pt x="f861" y="f634"/>
                  <a:pt x="f862" y="f633"/>
                  <a:pt x="f863" y="f631"/>
                </a:cubicBezTo>
                <a:lnTo>
                  <a:pt x="f864" y="f629"/>
                </a:lnTo>
                <a:cubicBezTo>
                  <a:pt x="f865" y="f627"/>
                  <a:pt x="f866" y="f625"/>
                  <a:pt x="f867" y="f623"/>
                </a:cubicBezTo>
                <a:cubicBezTo>
                  <a:pt x="f868" y="f780"/>
                  <a:pt x="f869" y="f782"/>
                  <a:pt x="f870" y="f693"/>
                </a:cubicBezTo>
                <a:lnTo>
                  <a:pt x="f871" y="f691"/>
                </a:lnTo>
                <a:cubicBezTo>
                  <a:pt x="f872" y="f689"/>
                  <a:pt x="f873" y="f687"/>
                  <a:pt x="f874" y="f685"/>
                </a:cubicBezTo>
                <a:cubicBezTo>
                  <a:pt x="f875" y="f683"/>
                  <a:pt x="f876" y="f681"/>
                  <a:pt x="f877" y="f679"/>
                </a:cubicBezTo>
                <a:close/>
                <a:moveTo>
                  <a:pt x="f878" y="f677"/>
                </a:moveTo>
                <a:lnTo>
                  <a:pt x="f879" y="f679"/>
                </a:lnTo>
                <a:cubicBezTo>
                  <a:pt x="f880" y="f681"/>
                  <a:pt x="f881" y="f683"/>
                  <a:pt x="f882" y="f685"/>
                </a:cubicBezTo>
                <a:cubicBezTo>
                  <a:pt x="f883" y="f687"/>
                  <a:pt x="f884" y="f689"/>
                  <a:pt x="f885" y="f691"/>
                </a:cubicBezTo>
                <a:lnTo>
                  <a:pt x="f886" y="f693"/>
                </a:lnTo>
                <a:cubicBezTo>
                  <a:pt x="f887" y="f782"/>
                  <a:pt x="f888" y="f780"/>
                  <a:pt x="f889" y="f623"/>
                </a:cubicBezTo>
                <a:cubicBezTo>
                  <a:pt x="f890" y="f625"/>
                  <a:pt x="f891" y="f627"/>
                  <a:pt x="f892" y="f629"/>
                </a:cubicBezTo>
                <a:lnTo>
                  <a:pt x="f893" y="f631"/>
                </a:lnTo>
                <a:cubicBezTo>
                  <a:pt x="f894" y="f633"/>
                  <a:pt x="f163" y="f634"/>
                  <a:pt x="f162" y="f635"/>
                </a:cubicBezTo>
                <a:cubicBezTo>
                  <a:pt x="f161" y="f636"/>
                  <a:pt x="f160" y="f637"/>
                  <a:pt x="f160" y="f638"/>
                </a:cubicBezTo>
                <a:cubicBezTo>
                  <a:pt x="f160" y="f639"/>
                  <a:pt x="f895" y="f641"/>
                  <a:pt x="f896" y="f643"/>
                </a:cubicBezTo>
                <a:lnTo>
                  <a:pt x="f158" y="f644"/>
                </a:lnTo>
                <a:lnTo>
                  <a:pt x="f157" y="f645"/>
                </a:lnTo>
                <a:lnTo>
                  <a:pt x="f897" y="f647"/>
                </a:lnTo>
                <a:cubicBezTo>
                  <a:pt x="f898" y="f649"/>
                  <a:pt x="f899" y="f651"/>
                  <a:pt x="f900" y="f653"/>
                </a:cubicBezTo>
                <a:cubicBezTo>
                  <a:pt x="f901" y="f655"/>
                  <a:pt x="f902" y="f657"/>
                  <a:pt x="f184" y="f658"/>
                </a:cubicBezTo>
                <a:lnTo>
                  <a:pt x="f903" y="f660"/>
                </a:lnTo>
                <a:cubicBezTo>
                  <a:pt x="f904" y="f756"/>
                  <a:pt x="f905" y="f754"/>
                  <a:pt x="f906" y="f716"/>
                </a:cubicBezTo>
                <a:cubicBezTo>
                  <a:pt x="f907" y="f718"/>
                  <a:pt x="f908" y="f720"/>
                  <a:pt x="f909" y="f722"/>
                </a:cubicBezTo>
                <a:lnTo>
                  <a:pt x="f910" y="f724"/>
                </a:lnTo>
                <a:cubicBezTo>
                  <a:pt x="f911" y="f726"/>
                  <a:pt x="f912" y="f728"/>
                  <a:pt x="f913" y="f730"/>
                </a:cubicBezTo>
                <a:cubicBezTo>
                  <a:pt x="f914" y="f732"/>
                  <a:pt x="f915" y="f734"/>
                  <a:pt x="f915" y="f735"/>
                </a:cubicBezTo>
                <a:lnTo>
                  <a:pt x="f916" y="f737"/>
                </a:lnTo>
                <a:lnTo>
                  <a:pt x="f917" y="f739"/>
                </a:lnTo>
                <a:close/>
                <a:moveTo>
                  <a:pt x="f918" y="f677"/>
                </a:moveTo>
                <a:lnTo>
                  <a:pt x="f919" y="f739"/>
                </a:lnTo>
                <a:lnTo>
                  <a:pt x="f920" y="f737"/>
                </a:lnTo>
                <a:lnTo>
                  <a:pt x="f921" y="f735"/>
                </a:lnTo>
                <a:cubicBezTo>
                  <a:pt x="f921" y="f734"/>
                  <a:pt x="f922" y="f732"/>
                  <a:pt x="f923" y="f730"/>
                </a:cubicBezTo>
                <a:cubicBezTo>
                  <a:pt x="f924" y="f728"/>
                  <a:pt x="f925" y="f726"/>
                  <a:pt x="f926" y="f724"/>
                </a:cubicBezTo>
                <a:lnTo>
                  <a:pt x="f927" y="f722"/>
                </a:lnTo>
                <a:cubicBezTo>
                  <a:pt x="f928" y="f720"/>
                  <a:pt x="f929" y="f718"/>
                  <a:pt x="f930" y="f716"/>
                </a:cubicBezTo>
                <a:cubicBezTo>
                  <a:pt x="f931" y="f754"/>
                  <a:pt x="f932" y="f756"/>
                  <a:pt x="f933" y="f660"/>
                </a:cubicBezTo>
                <a:lnTo>
                  <a:pt x="f934" y="f658"/>
                </a:lnTo>
                <a:cubicBezTo>
                  <a:pt x="f935" y="f657"/>
                  <a:pt x="f936" y="f655"/>
                  <a:pt x="f937" y="f653"/>
                </a:cubicBezTo>
                <a:cubicBezTo>
                  <a:pt x="f938" y="f651"/>
                  <a:pt x="f939" y="f649"/>
                  <a:pt x="f940" y="f647"/>
                </a:cubicBezTo>
                <a:lnTo>
                  <a:pt x="f941" y="f645"/>
                </a:lnTo>
                <a:lnTo>
                  <a:pt x="f942" y="f644"/>
                </a:lnTo>
                <a:lnTo>
                  <a:pt x="f943" y="f643"/>
                </a:lnTo>
                <a:cubicBezTo>
                  <a:pt x="f944" y="f641"/>
                  <a:pt x="f945" y="f639"/>
                  <a:pt x="f945" y="f638"/>
                </a:cubicBezTo>
                <a:cubicBezTo>
                  <a:pt x="f945" y="f637"/>
                  <a:pt x="f946" y="f636"/>
                  <a:pt x="f947" y="f635"/>
                </a:cubicBezTo>
                <a:cubicBezTo>
                  <a:pt x="f948" y="f634"/>
                  <a:pt x="f949" y="f633"/>
                  <a:pt x="f950" y="f631"/>
                </a:cubicBezTo>
                <a:lnTo>
                  <a:pt x="f951" y="f629"/>
                </a:lnTo>
                <a:cubicBezTo>
                  <a:pt x="f952" y="f627"/>
                  <a:pt x="f953" y="f625"/>
                  <a:pt x="f954" y="f623"/>
                </a:cubicBezTo>
                <a:cubicBezTo>
                  <a:pt x="f955" y="f780"/>
                  <a:pt x="f956" y="f782"/>
                  <a:pt x="f957" y="f693"/>
                </a:cubicBezTo>
                <a:lnTo>
                  <a:pt x="f958" y="f691"/>
                </a:lnTo>
                <a:cubicBezTo>
                  <a:pt x="f959" y="f689"/>
                  <a:pt x="f960" y="f687"/>
                  <a:pt x="f961" y="f685"/>
                </a:cubicBezTo>
                <a:cubicBezTo>
                  <a:pt x="f962" y="f683"/>
                  <a:pt x="f963" y="f681"/>
                  <a:pt x="f964" y="f679"/>
                </a:cubicBezTo>
                <a:close/>
                <a:moveTo>
                  <a:pt x="f965" y="f677"/>
                </a:moveTo>
                <a:lnTo>
                  <a:pt x="f966" y="f679"/>
                </a:lnTo>
                <a:cubicBezTo>
                  <a:pt x="f967" y="f681"/>
                  <a:pt x="f968" y="f683"/>
                  <a:pt x="f969" y="f685"/>
                </a:cubicBezTo>
                <a:cubicBezTo>
                  <a:pt x="f970" y="f687"/>
                  <a:pt x="f971" y="f689"/>
                  <a:pt x="f972" y="f691"/>
                </a:cubicBezTo>
                <a:lnTo>
                  <a:pt x="f973" y="f693"/>
                </a:lnTo>
                <a:cubicBezTo>
                  <a:pt x="f974" y="f782"/>
                  <a:pt x="f975" y="f780"/>
                  <a:pt x="f976" y="f623"/>
                </a:cubicBezTo>
                <a:cubicBezTo>
                  <a:pt x="f977" y="f625"/>
                  <a:pt x="f978" y="f627"/>
                  <a:pt x="f979" y="f629"/>
                </a:cubicBezTo>
                <a:lnTo>
                  <a:pt x="f980" y="f631"/>
                </a:lnTo>
                <a:cubicBezTo>
                  <a:pt x="f981" y="f633"/>
                  <a:pt x="f982" y="f634"/>
                  <a:pt x="f983" y="f635"/>
                </a:cubicBezTo>
                <a:cubicBezTo>
                  <a:pt x="f984" y="f636"/>
                  <a:pt x="f228" y="f637"/>
                  <a:pt x="f228" y="f638"/>
                </a:cubicBezTo>
                <a:cubicBezTo>
                  <a:pt x="f228" y="f639"/>
                  <a:pt x="f985" y="f641"/>
                  <a:pt x="f986" y="f643"/>
                </a:cubicBezTo>
                <a:lnTo>
                  <a:pt x="f226" y="f644"/>
                </a:lnTo>
                <a:lnTo>
                  <a:pt x="f225" y="f645"/>
                </a:lnTo>
                <a:lnTo>
                  <a:pt x="f987" y="f647"/>
                </a:lnTo>
                <a:cubicBezTo>
                  <a:pt x="f988" y="f649"/>
                  <a:pt x="f989" y="f651"/>
                  <a:pt x="f990" y="f653"/>
                </a:cubicBezTo>
                <a:cubicBezTo>
                  <a:pt x="f991" y="f655"/>
                  <a:pt x="f992" y="f657"/>
                  <a:pt x="f993" y="f658"/>
                </a:cubicBezTo>
                <a:lnTo>
                  <a:pt x="f994" y="f660"/>
                </a:lnTo>
                <a:cubicBezTo>
                  <a:pt x="f995" y="f756"/>
                  <a:pt x="f996" y="f754"/>
                  <a:pt x="f997" y="f716"/>
                </a:cubicBezTo>
                <a:cubicBezTo>
                  <a:pt x="f998" y="f718"/>
                  <a:pt x="f999" y="f720"/>
                  <a:pt x="f1000" y="f722"/>
                </a:cubicBezTo>
                <a:lnTo>
                  <a:pt x="f1001" y="f724"/>
                </a:lnTo>
                <a:cubicBezTo>
                  <a:pt x="f1002" y="f726"/>
                  <a:pt x="f1003" y="f728"/>
                  <a:pt x="f1004" y="f730"/>
                </a:cubicBezTo>
                <a:cubicBezTo>
                  <a:pt x="f1005" y="f732"/>
                  <a:pt x="f1006" y="f734"/>
                  <a:pt x="f1006" y="f735"/>
                </a:cubicBezTo>
                <a:lnTo>
                  <a:pt x="f1007" y="f737"/>
                </a:lnTo>
                <a:lnTo>
                  <a:pt x="f1008" y="f739"/>
                </a:lnTo>
                <a:close/>
                <a:moveTo>
                  <a:pt x="f1009" y="f677"/>
                </a:moveTo>
                <a:lnTo>
                  <a:pt x="f1010" y="f739"/>
                </a:lnTo>
                <a:lnTo>
                  <a:pt x="f1011" y="f737"/>
                </a:lnTo>
                <a:lnTo>
                  <a:pt x="f1012" y="f735"/>
                </a:lnTo>
                <a:cubicBezTo>
                  <a:pt x="f1012" y="f734"/>
                  <a:pt x="f1013" y="f732"/>
                  <a:pt x="f1014" y="f730"/>
                </a:cubicBezTo>
                <a:cubicBezTo>
                  <a:pt x="f1015" y="f728"/>
                  <a:pt x="f1016" y="f726"/>
                  <a:pt x="f1017" y="f724"/>
                </a:cubicBezTo>
                <a:lnTo>
                  <a:pt x="f1018" y="f722"/>
                </a:lnTo>
                <a:cubicBezTo>
                  <a:pt x="f1019" y="f720"/>
                  <a:pt x="f1020" y="f718"/>
                  <a:pt x="f1021" y="f716"/>
                </a:cubicBezTo>
                <a:cubicBezTo>
                  <a:pt x="f1022" y="f754"/>
                  <a:pt x="f1023" y="f756"/>
                  <a:pt x="f1024" y="f660"/>
                </a:cubicBezTo>
                <a:lnTo>
                  <a:pt x="f1025" y="f658"/>
                </a:lnTo>
                <a:cubicBezTo>
                  <a:pt x="f1026" y="f657"/>
                  <a:pt x="f1027" y="f655"/>
                  <a:pt x="f1028" y="f653"/>
                </a:cubicBezTo>
                <a:cubicBezTo>
                  <a:pt x="f1029" y="f651"/>
                  <a:pt x="f1030" y="f649"/>
                  <a:pt x="f1031" y="f647"/>
                </a:cubicBezTo>
                <a:lnTo>
                  <a:pt x="f1032" y="f645"/>
                </a:lnTo>
                <a:lnTo>
                  <a:pt x="f1033" y="f644"/>
                </a:lnTo>
                <a:lnTo>
                  <a:pt x="f1034" y="f643"/>
                </a:lnTo>
                <a:cubicBezTo>
                  <a:pt x="f1035" y="f641"/>
                  <a:pt x="f1036" y="f639"/>
                  <a:pt x="f1036" y="f638"/>
                </a:cubicBezTo>
                <a:cubicBezTo>
                  <a:pt x="f1036" y="f637"/>
                  <a:pt x="f1037" y="f636"/>
                  <a:pt x="f1038" y="f635"/>
                </a:cubicBezTo>
                <a:cubicBezTo>
                  <a:pt x="f1039" y="f634"/>
                  <a:pt x="f1040" y="f633"/>
                  <a:pt x="f1041" y="f631"/>
                </a:cubicBezTo>
                <a:lnTo>
                  <a:pt x="f1042" y="f629"/>
                </a:lnTo>
                <a:cubicBezTo>
                  <a:pt x="f1043" y="f627"/>
                  <a:pt x="f1044" y="f625"/>
                  <a:pt x="f1045" y="f623"/>
                </a:cubicBezTo>
                <a:cubicBezTo>
                  <a:pt x="f1046" y="f780"/>
                  <a:pt x="f1047" y="f782"/>
                  <a:pt x="f1048" y="f693"/>
                </a:cubicBezTo>
                <a:lnTo>
                  <a:pt x="f1049" y="f691"/>
                </a:lnTo>
                <a:cubicBezTo>
                  <a:pt x="f1050" y="f689"/>
                  <a:pt x="f1051" y="f687"/>
                  <a:pt x="f1052" y="f685"/>
                </a:cubicBezTo>
                <a:cubicBezTo>
                  <a:pt x="f1053" y="f683"/>
                  <a:pt x="f1054" y="f681"/>
                  <a:pt x="f1055" y="f679"/>
                </a:cubicBezTo>
                <a:close/>
                <a:moveTo>
                  <a:pt x="f1056" y="f677"/>
                </a:moveTo>
                <a:lnTo>
                  <a:pt x="f1057" y="f679"/>
                </a:lnTo>
                <a:cubicBezTo>
                  <a:pt x="f1058" y="f681"/>
                  <a:pt x="f1059" y="f683"/>
                  <a:pt x="f1060" y="f685"/>
                </a:cubicBezTo>
                <a:cubicBezTo>
                  <a:pt x="f1061" y="f687"/>
                  <a:pt x="f1062" y="f689"/>
                  <a:pt x="f1063" y="f691"/>
                </a:cubicBezTo>
                <a:lnTo>
                  <a:pt x="f1064" y="f693"/>
                </a:lnTo>
                <a:cubicBezTo>
                  <a:pt x="f1065" y="f782"/>
                  <a:pt x="f1066" y="f780"/>
                  <a:pt x="f1067" y="f623"/>
                </a:cubicBezTo>
                <a:cubicBezTo>
                  <a:pt x="f1068" y="f625"/>
                  <a:pt x="f1069" y="f627"/>
                  <a:pt x="f1070" y="f629"/>
                </a:cubicBezTo>
                <a:lnTo>
                  <a:pt x="f1071" y="f631"/>
                </a:lnTo>
                <a:cubicBezTo>
                  <a:pt x="f1072" y="f633"/>
                  <a:pt x="f299" y="f634"/>
                  <a:pt x="f298" y="f635"/>
                </a:cubicBezTo>
                <a:cubicBezTo>
                  <a:pt x="f297" y="f636"/>
                  <a:pt x="f296" y="f637"/>
                  <a:pt x="f296" y="f638"/>
                </a:cubicBezTo>
                <a:cubicBezTo>
                  <a:pt x="f296" y="f639"/>
                  <a:pt x="f1073" y="f641"/>
                  <a:pt x="f1074" y="f643"/>
                </a:cubicBezTo>
                <a:lnTo>
                  <a:pt x="f294" y="f644"/>
                </a:lnTo>
                <a:lnTo>
                  <a:pt x="f293" y="f645"/>
                </a:lnTo>
                <a:lnTo>
                  <a:pt x="f1075" y="f647"/>
                </a:lnTo>
                <a:cubicBezTo>
                  <a:pt x="f1076" y="f649"/>
                  <a:pt x="f1077" y="f651"/>
                  <a:pt x="f1078" y="f653"/>
                </a:cubicBezTo>
                <a:cubicBezTo>
                  <a:pt x="f1079" y="f655"/>
                  <a:pt x="f1080" y="f657"/>
                  <a:pt x="f320" y="f658"/>
                </a:cubicBezTo>
                <a:lnTo>
                  <a:pt x="f1081" y="f660"/>
                </a:lnTo>
                <a:cubicBezTo>
                  <a:pt x="f1082" y="f756"/>
                  <a:pt x="f1083" y="f754"/>
                  <a:pt x="f1084" y="f716"/>
                </a:cubicBezTo>
                <a:cubicBezTo>
                  <a:pt x="f1085" y="f718"/>
                  <a:pt x="f1086" y="f720"/>
                  <a:pt x="f1087" y="f722"/>
                </a:cubicBezTo>
                <a:lnTo>
                  <a:pt x="f1088" y="f724"/>
                </a:lnTo>
                <a:cubicBezTo>
                  <a:pt x="f1089" y="f726"/>
                  <a:pt x="f1090" y="f728"/>
                  <a:pt x="f1091" y="f730"/>
                </a:cubicBezTo>
                <a:cubicBezTo>
                  <a:pt x="f1092" y="f732"/>
                  <a:pt x="f1093" y="f734"/>
                  <a:pt x="f1093" y="f735"/>
                </a:cubicBezTo>
                <a:lnTo>
                  <a:pt x="f1094" y="f737"/>
                </a:lnTo>
                <a:lnTo>
                  <a:pt x="f1095" y="f739"/>
                </a:lnTo>
                <a:close/>
                <a:moveTo>
                  <a:pt x="f1096" y="f677"/>
                </a:moveTo>
                <a:lnTo>
                  <a:pt x="f1097" y="f739"/>
                </a:lnTo>
                <a:lnTo>
                  <a:pt x="f1098" y="f737"/>
                </a:lnTo>
                <a:lnTo>
                  <a:pt x="f1099" y="f735"/>
                </a:lnTo>
                <a:cubicBezTo>
                  <a:pt x="f1099" y="f734"/>
                  <a:pt x="f1100" y="f732"/>
                  <a:pt x="f1101" y="f730"/>
                </a:cubicBezTo>
                <a:cubicBezTo>
                  <a:pt x="f1102" y="f728"/>
                  <a:pt x="f1103" y="f726"/>
                  <a:pt x="f1104" y="f724"/>
                </a:cubicBezTo>
                <a:lnTo>
                  <a:pt x="f1105" y="f722"/>
                </a:lnTo>
                <a:cubicBezTo>
                  <a:pt x="f1106" y="f720"/>
                  <a:pt x="f1107" y="f718"/>
                  <a:pt x="f1108" y="f716"/>
                </a:cubicBezTo>
                <a:cubicBezTo>
                  <a:pt x="f1109" y="f754"/>
                  <a:pt x="f1110" y="f756"/>
                  <a:pt x="f1111" y="f660"/>
                </a:cubicBezTo>
                <a:lnTo>
                  <a:pt x="f1112" y="f658"/>
                </a:lnTo>
                <a:cubicBezTo>
                  <a:pt x="f1113" y="f657"/>
                  <a:pt x="f1114" y="f655"/>
                  <a:pt x="f1115" y="f653"/>
                </a:cubicBezTo>
                <a:cubicBezTo>
                  <a:pt x="f1116" y="f651"/>
                  <a:pt x="f1117" y="f649"/>
                  <a:pt x="f1118" y="f647"/>
                </a:cubicBezTo>
                <a:lnTo>
                  <a:pt x="f1119" y="f645"/>
                </a:lnTo>
                <a:lnTo>
                  <a:pt x="f1120" y="f644"/>
                </a:lnTo>
                <a:lnTo>
                  <a:pt x="f1121" y="f643"/>
                </a:lnTo>
                <a:cubicBezTo>
                  <a:pt x="f1122" y="f641"/>
                  <a:pt x="f1123" y="f639"/>
                  <a:pt x="f1123" y="f638"/>
                </a:cubicBezTo>
                <a:cubicBezTo>
                  <a:pt x="f1123" y="f637"/>
                  <a:pt x="f1124" y="f636"/>
                  <a:pt x="f1125" y="f635"/>
                </a:cubicBezTo>
                <a:cubicBezTo>
                  <a:pt x="f1126" y="f634"/>
                  <a:pt x="f1127" y="f633"/>
                  <a:pt x="f1128" y="f631"/>
                </a:cubicBezTo>
                <a:lnTo>
                  <a:pt x="f1129" y="f629"/>
                </a:lnTo>
                <a:cubicBezTo>
                  <a:pt x="f1130" y="f627"/>
                  <a:pt x="f1131" y="f625"/>
                  <a:pt x="f1132" y="f623"/>
                </a:cubicBezTo>
                <a:cubicBezTo>
                  <a:pt x="f1133" y="f780"/>
                  <a:pt x="f1134" y="f782"/>
                  <a:pt x="f1135" y="f693"/>
                </a:cubicBezTo>
                <a:lnTo>
                  <a:pt x="f1136" y="f691"/>
                </a:lnTo>
                <a:cubicBezTo>
                  <a:pt x="f1137" y="f689"/>
                  <a:pt x="f1138" y="f687"/>
                  <a:pt x="f1139" y="f685"/>
                </a:cubicBezTo>
                <a:cubicBezTo>
                  <a:pt x="f1140" y="f683"/>
                  <a:pt x="f1141" y="f681"/>
                  <a:pt x="f1142" y="f679"/>
                </a:cubicBezTo>
                <a:close/>
                <a:moveTo>
                  <a:pt x="f1143" y="f677"/>
                </a:moveTo>
                <a:lnTo>
                  <a:pt x="f1144" y="f679"/>
                </a:lnTo>
                <a:cubicBezTo>
                  <a:pt x="f1145" y="f681"/>
                  <a:pt x="f1146" y="f683"/>
                  <a:pt x="f1147" y="f685"/>
                </a:cubicBezTo>
                <a:cubicBezTo>
                  <a:pt x="f1148" y="f687"/>
                  <a:pt x="f1149" y="f689"/>
                  <a:pt x="f1150" y="f691"/>
                </a:cubicBezTo>
                <a:lnTo>
                  <a:pt x="f1151" y="f693"/>
                </a:lnTo>
                <a:cubicBezTo>
                  <a:pt x="f1152" y="f782"/>
                  <a:pt x="f1153" y="f780"/>
                  <a:pt x="f1154" y="f623"/>
                </a:cubicBezTo>
                <a:cubicBezTo>
                  <a:pt x="f1155" y="f625"/>
                  <a:pt x="f1156" y="f627"/>
                  <a:pt x="f1157" y="f629"/>
                </a:cubicBezTo>
                <a:lnTo>
                  <a:pt x="f1158" y="f631"/>
                </a:lnTo>
                <a:cubicBezTo>
                  <a:pt x="f1159" y="f633"/>
                  <a:pt x="f367" y="f634"/>
                  <a:pt x="f366" y="f635"/>
                </a:cubicBezTo>
                <a:cubicBezTo>
                  <a:pt x="f365" y="f636"/>
                  <a:pt x="f364" y="f637"/>
                  <a:pt x="f364" y="f638"/>
                </a:cubicBezTo>
                <a:cubicBezTo>
                  <a:pt x="f364" y="f639"/>
                  <a:pt x="f1160" y="f641"/>
                  <a:pt x="f1161" y="f643"/>
                </a:cubicBezTo>
                <a:lnTo>
                  <a:pt x="f362" y="f644"/>
                </a:lnTo>
                <a:lnTo>
                  <a:pt x="f361" y="f645"/>
                </a:lnTo>
                <a:lnTo>
                  <a:pt x="f1162" y="f647"/>
                </a:lnTo>
                <a:cubicBezTo>
                  <a:pt x="f1163" y="f649"/>
                  <a:pt x="f1164" y="f651"/>
                  <a:pt x="f1165" y="f653"/>
                </a:cubicBezTo>
                <a:cubicBezTo>
                  <a:pt x="f1166" y="f655"/>
                  <a:pt x="f1167" y="f657"/>
                  <a:pt x="f388" y="f658"/>
                </a:cubicBezTo>
                <a:lnTo>
                  <a:pt x="f1168" y="f660"/>
                </a:lnTo>
                <a:cubicBezTo>
                  <a:pt x="f1169" y="f756"/>
                  <a:pt x="f1170" y="f754"/>
                  <a:pt x="f1171" y="f716"/>
                </a:cubicBezTo>
                <a:cubicBezTo>
                  <a:pt x="f1172" y="f718"/>
                  <a:pt x="f1173" y="f720"/>
                  <a:pt x="f1174" y="f722"/>
                </a:cubicBezTo>
                <a:lnTo>
                  <a:pt x="f1175" y="f724"/>
                </a:lnTo>
                <a:cubicBezTo>
                  <a:pt x="f1176" y="f726"/>
                  <a:pt x="f1177" y="f728"/>
                  <a:pt x="f1178" y="f730"/>
                </a:cubicBezTo>
                <a:cubicBezTo>
                  <a:pt x="f1179" y="f732"/>
                  <a:pt x="f1180" y="f734"/>
                  <a:pt x="f1180" y="f735"/>
                </a:cubicBezTo>
                <a:lnTo>
                  <a:pt x="f1181" y="f737"/>
                </a:lnTo>
                <a:lnTo>
                  <a:pt x="f1182" y="f739"/>
                </a:lnTo>
                <a:close/>
                <a:moveTo>
                  <a:pt x="f1183" y="f677"/>
                </a:moveTo>
                <a:lnTo>
                  <a:pt x="f1184" y="f739"/>
                </a:lnTo>
                <a:lnTo>
                  <a:pt x="f1185" y="f737"/>
                </a:lnTo>
                <a:lnTo>
                  <a:pt x="f1186" y="f735"/>
                </a:lnTo>
                <a:cubicBezTo>
                  <a:pt x="f1186" y="f734"/>
                  <a:pt x="f1187" y="f732"/>
                  <a:pt x="f1188" y="f730"/>
                </a:cubicBezTo>
                <a:cubicBezTo>
                  <a:pt x="f1189" y="f728"/>
                  <a:pt x="f1190" y="f726"/>
                  <a:pt x="f1191" y="f724"/>
                </a:cubicBezTo>
                <a:lnTo>
                  <a:pt x="f1192" y="f722"/>
                </a:lnTo>
                <a:cubicBezTo>
                  <a:pt x="f1193" y="f720"/>
                  <a:pt x="f1194" y="f718"/>
                  <a:pt x="f1195" y="f716"/>
                </a:cubicBezTo>
                <a:cubicBezTo>
                  <a:pt x="f1196" y="f754"/>
                  <a:pt x="f1197" y="f756"/>
                  <a:pt x="f1198" y="f660"/>
                </a:cubicBezTo>
                <a:lnTo>
                  <a:pt x="f1199" y="f658"/>
                </a:lnTo>
                <a:cubicBezTo>
                  <a:pt x="f1200" y="f657"/>
                  <a:pt x="f1201" y="f655"/>
                  <a:pt x="f1202" y="f653"/>
                </a:cubicBezTo>
                <a:cubicBezTo>
                  <a:pt x="f1203" y="f651"/>
                  <a:pt x="f1204" y="f649"/>
                  <a:pt x="f1205" y="f647"/>
                </a:cubicBezTo>
                <a:lnTo>
                  <a:pt x="f1206" y="f645"/>
                </a:lnTo>
                <a:lnTo>
                  <a:pt x="f1207" y="f644"/>
                </a:lnTo>
                <a:lnTo>
                  <a:pt x="f1208" y="f643"/>
                </a:lnTo>
                <a:cubicBezTo>
                  <a:pt x="f1209" y="f641"/>
                  <a:pt x="f1210" y="f639"/>
                  <a:pt x="f1210" y="f638"/>
                </a:cubicBezTo>
                <a:cubicBezTo>
                  <a:pt x="f1210" y="f637"/>
                  <a:pt x="f1211" y="f636"/>
                  <a:pt x="f1212" y="f635"/>
                </a:cubicBezTo>
                <a:cubicBezTo>
                  <a:pt x="f1213" y="f634"/>
                  <a:pt x="f1214" y="f633"/>
                  <a:pt x="f1215" y="f631"/>
                </a:cubicBezTo>
                <a:lnTo>
                  <a:pt x="f1216" y="f629"/>
                </a:lnTo>
                <a:cubicBezTo>
                  <a:pt x="f1217" y="f627"/>
                  <a:pt x="f1218" y="f625"/>
                  <a:pt x="f1219" y="f623"/>
                </a:cubicBezTo>
                <a:cubicBezTo>
                  <a:pt x="f1220" y="f780"/>
                  <a:pt x="f1221" y="f782"/>
                  <a:pt x="f1222" y="f693"/>
                </a:cubicBezTo>
                <a:lnTo>
                  <a:pt x="f1223" y="f691"/>
                </a:lnTo>
                <a:cubicBezTo>
                  <a:pt x="f1224" y="f689"/>
                  <a:pt x="f1225" y="f687"/>
                  <a:pt x="f1226" y="f685"/>
                </a:cubicBezTo>
                <a:cubicBezTo>
                  <a:pt x="f1227" y="f683"/>
                  <a:pt x="f1228" y="f681"/>
                  <a:pt x="f1229" y="f679"/>
                </a:cubicBezTo>
                <a:close/>
                <a:moveTo>
                  <a:pt x="f1230" y="f677"/>
                </a:moveTo>
                <a:lnTo>
                  <a:pt x="f1231" y="f679"/>
                </a:lnTo>
                <a:cubicBezTo>
                  <a:pt x="f1232" y="f681"/>
                  <a:pt x="f1233" y="f683"/>
                  <a:pt x="f1234" y="f685"/>
                </a:cubicBezTo>
                <a:cubicBezTo>
                  <a:pt x="f1235" y="f687"/>
                  <a:pt x="f1236" y="f689"/>
                  <a:pt x="f1237" y="f691"/>
                </a:cubicBezTo>
                <a:lnTo>
                  <a:pt x="f1238" y="f693"/>
                </a:lnTo>
                <a:cubicBezTo>
                  <a:pt x="f1239" y="f782"/>
                  <a:pt x="f1240" y="f780"/>
                  <a:pt x="f1241" y="f623"/>
                </a:cubicBezTo>
                <a:cubicBezTo>
                  <a:pt x="f1242" y="f625"/>
                  <a:pt x="f1243" y="f627"/>
                  <a:pt x="f1244" y="f629"/>
                </a:cubicBezTo>
                <a:lnTo>
                  <a:pt x="f1245" y="f631"/>
                </a:lnTo>
                <a:cubicBezTo>
                  <a:pt x="f1246" y="f633"/>
                  <a:pt x="f435" y="f634"/>
                  <a:pt x="f434" y="f635"/>
                </a:cubicBezTo>
                <a:cubicBezTo>
                  <a:pt x="f433" y="f636"/>
                  <a:pt x="f432" y="f637"/>
                  <a:pt x="f432" y="f638"/>
                </a:cubicBezTo>
                <a:cubicBezTo>
                  <a:pt x="f432" y="f639"/>
                  <a:pt x="f1247" y="f641"/>
                  <a:pt x="f1248" y="f643"/>
                </a:cubicBezTo>
                <a:lnTo>
                  <a:pt x="f430" y="f644"/>
                </a:lnTo>
                <a:lnTo>
                  <a:pt x="f429" y="f645"/>
                </a:lnTo>
                <a:lnTo>
                  <a:pt x="f1249" y="f647"/>
                </a:lnTo>
                <a:cubicBezTo>
                  <a:pt x="f1250" y="f649"/>
                  <a:pt x="f1251" y="f651"/>
                  <a:pt x="f1252" y="f653"/>
                </a:cubicBezTo>
                <a:cubicBezTo>
                  <a:pt x="f1253" y="f655"/>
                  <a:pt x="f1254" y="f657"/>
                  <a:pt x="f456" y="f658"/>
                </a:cubicBezTo>
                <a:lnTo>
                  <a:pt x="f1255" y="f660"/>
                </a:lnTo>
                <a:cubicBezTo>
                  <a:pt x="f1256" y="f756"/>
                  <a:pt x="f1257" y="f754"/>
                  <a:pt x="f1258" y="f716"/>
                </a:cubicBezTo>
                <a:cubicBezTo>
                  <a:pt x="f1259" y="f718"/>
                  <a:pt x="f1260" y="f720"/>
                  <a:pt x="f1261" y="f722"/>
                </a:cubicBezTo>
                <a:lnTo>
                  <a:pt x="f1262" y="f724"/>
                </a:lnTo>
                <a:cubicBezTo>
                  <a:pt x="f1263" y="f726"/>
                  <a:pt x="f1264" y="f728"/>
                  <a:pt x="f1265" y="f730"/>
                </a:cubicBezTo>
                <a:cubicBezTo>
                  <a:pt x="f1266" y="f732"/>
                  <a:pt x="f1267" y="f734"/>
                  <a:pt x="f1267" y="f735"/>
                </a:cubicBezTo>
                <a:lnTo>
                  <a:pt x="f1268" y="f737"/>
                </a:lnTo>
                <a:lnTo>
                  <a:pt x="f1269" y="f739"/>
                </a:lnTo>
                <a:close/>
                <a:moveTo>
                  <a:pt x="f1270" y="f677"/>
                </a:moveTo>
                <a:lnTo>
                  <a:pt x="f1271" y="f739"/>
                </a:lnTo>
                <a:lnTo>
                  <a:pt x="f1272" y="f737"/>
                </a:lnTo>
                <a:lnTo>
                  <a:pt x="f1273" y="f735"/>
                </a:lnTo>
                <a:cubicBezTo>
                  <a:pt x="f1273" y="f734"/>
                  <a:pt x="f1274" y="f732"/>
                  <a:pt x="f1275" y="f730"/>
                </a:cubicBezTo>
                <a:cubicBezTo>
                  <a:pt x="f1276" y="f728"/>
                  <a:pt x="f1277" y="f726"/>
                  <a:pt x="f1278" y="f724"/>
                </a:cubicBezTo>
                <a:lnTo>
                  <a:pt x="f1279" y="f722"/>
                </a:lnTo>
                <a:cubicBezTo>
                  <a:pt x="f1280" y="f720"/>
                  <a:pt x="f1281" y="f718"/>
                  <a:pt x="f1282" y="f716"/>
                </a:cubicBezTo>
                <a:cubicBezTo>
                  <a:pt x="f1283" y="f754"/>
                  <a:pt x="f1284" y="f756"/>
                  <a:pt x="f1285" y="f660"/>
                </a:cubicBezTo>
                <a:lnTo>
                  <a:pt x="f1286" y="f658"/>
                </a:lnTo>
                <a:cubicBezTo>
                  <a:pt x="f1287" y="f657"/>
                  <a:pt x="f1288" y="f655"/>
                  <a:pt x="f1289" y="f653"/>
                </a:cubicBezTo>
                <a:cubicBezTo>
                  <a:pt x="f1290" y="f651"/>
                  <a:pt x="f1291" y="f649"/>
                  <a:pt x="f1292" y="f647"/>
                </a:cubicBezTo>
                <a:lnTo>
                  <a:pt x="f1293" y="f645"/>
                </a:lnTo>
                <a:lnTo>
                  <a:pt x="f1294" y="f644"/>
                </a:lnTo>
                <a:lnTo>
                  <a:pt x="f1295" y="f643"/>
                </a:lnTo>
                <a:cubicBezTo>
                  <a:pt x="f1296" y="f641"/>
                  <a:pt x="f1297" y="f639"/>
                  <a:pt x="f1297" y="f638"/>
                </a:cubicBezTo>
                <a:cubicBezTo>
                  <a:pt x="f1297" y="f637"/>
                  <a:pt x="f1298" y="f636"/>
                  <a:pt x="f1299" y="f635"/>
                </a:cubicBezTo>
                <a:cubicBezTo>
                  <a:pt x="f1300" y="f634"/>
                  <a:pt x="f1301" y="f633"/>
                  <a:pt x="f1302" y="f631"/>
                </a:cubicBezTo>
                <a:lnTo>
                  <a:pt x="f1303" y="f629"/>
                </a:lnTo>
                <a:cubicBezTo>
                  <a:pt x="f1304" y="f627"/>
                  <a:pt x="f1305" y="f625"/>
                  <a:pt x="f1306" y="f623"/>
                </a:cubicBezTo>
                <a:cubicBezTo>
                  <a:pt x="f1307" y="f780"/>
                  <a:pt x="f1308" y="f782"/>
                  <a:pt x="f1309" y="f693"/>
                </a:cubicBezTo>
                <a:lnTo>
                  <a:pt x="f1310" y="f691"/>
                </a:lnTo>
                <a:cubicBezTo>
                  <a:pt x="f1311" y="f689"/>
                  <a:pt x="f1312" y="f687"/>
                  <a:pt x="f1313" y="f685"/>
                </a:cubicBezTo>
                <a:cubicBezTo>
                  <a:pt x="f1314" y="f683"/>
                  <a:pt x="f1315" y="f681"/>
                  <a:pt x="f1316" y="f679"/>
                </a:cubicBezTo>
                <a:close/>
                <a:moveTo>
                  <a:pt x="f51" y="f1317"/>
                </a:moveTo>
                <a:cubicBezTo>
                  <a:pt x="f1318" y="f1319"/>
                  <a:pt x="f1320" y="f1321"/>
                  <a:pt x="f1322" y="f1323"/>
                </a:cubicBezTo>
                <a:cubicBezTo>
                  <a:pt x="f1324" y="f1325"/>
                  <a:pt x="f1326" y="f1327"/>
                  <a:pt x="f51" y="f1317"/>
                </a:cubicBezTo>
                <a:close/>
                <a:moveTo>
                  <a:pt x="f108" y="f1317"/>
                </a:moveTo>
                <a:cubicBezTo>
                  <a:pt x="f553" y="f1327"/>
                  <a:pt x="f1328" y="f1325"/>
                  <a:pt x="f551" y="f1323"/>
                </a:cubicBezTo>
                <a:cubicBezTo>
                  <a:pt x="f555" y="f1321"/>
                  <a:pt x="f1329" y="f1319"/>
                  <a:pt x="f108" y="f1317"/>
                </a:cubicBezTo>
                <a:close/>
                <a:moveTo>
                  <a:pt x="f138" y="f1317"/>
                </a:moveTo>
                <a:cubicBezTo>
                  <a:pt x="f1330" y="f1319"/>
                  <a:pt x="f1331" y="f1321"/>
                  <a:pt x="f1332" y="f1323"/>
                </a:cubicBezTo>
                <a:cubicBezTo>
                  <a:pt x="f1333" y="f1325"/>
                  <a:pt x="f1334" y="f1327"/>
                  <a:pt x="f138" y="f1317"/>
                </a:cubicBezTo>
                <a:close/>
                <a:moveTo>
                  <a:pt x="f176" y="f1317"/>
                </a:moveTo>
                <a:cubicBezTo>
                  <a:pt x="f564" y="f1327"/>
                  <a:pt x="f1335" y="f1325"/>
                  <a:pt x="f562" y="f1323"/>
                </a:cubicBezTo>
                <a:cubicBezTo>
                  <a:pt x="f566" y="f1321"/>
                  <a:pt x="f1336" y="f1319"/>
                  <a:pt x="f176" y="f1317"/>
                </a:cubicBezTo>
                <a:close/>
                <a:moveTo>
                  <a:pt x="f206" y="f1317"/>
                </a:moveTo>
                <a:cubicBezTo>
                  <a:pt x="f1337" y="f1319"/>
                  <a:pt x="f1338" y="f1321"/>
                  <a:pt x="f1339" y="f1323"/>
                </a:cubicBezTo>
                <a:cubicBezTo>
                  <a:pt x="f1340" y="f1325"/>
                  <a:pt x="f1341" y="f1327"/>
                  <a:pt x="f206" y="f1317"/>
                </a:cubicBezTo>
                <a:close/>
                <a:moveTo>
                  <a:pt x="f244" y="f1317"/>
                </a:moveTo>
                <a:cubicBezTo>
                  <a:pt x="f575" y="f1327"/>
                  <a:pt x="f1342" y="f1325"/>
                  <a:pt x="f573" y="f1323"/>
                </a:cubicBezTo>
                <a:cubicBezTo>
                  <a:pt x="f577" y="f1321"/>
                  <a:pt x="f1343" y="f1319"/>
                  <a:pt x="f244" y="f1317"/>
                </a:cubicBezTo>
                <a:close/>
                <a:moveTo>
                  <a:pt x="f274" y="f1317"/>
                </a:moveTo>
                <a:cubicBezTo>
                  <a:pt x="f1344" y="f1319"/>
                  <a:pt x="f1345" y="f1321"/>
                  <a:pt x="f1346" y="f1323"/>
                </a:cubicBezTo>
                <a:cubicBezTo>
                  <a:pt x="f1347" y="f1325"/>
                  <a:pt x="f1348" y="f1327"/>
                  <a:pt x="f274" y="f1317"/>
                </a:cubicBezTo>
                <a:close/>
                <a:moveTo>
                  <a:pt x="f312" y="f1317"/>
                </a:moveTo>
                <a:cubicBezTo>
                  <a:pt x="f586" y="f1327"/>
                  <a:pt x="f1349" y="f1325"/>
                  <a:pt x="f584" y="f1323"/>
                </a:cubicBezTo>
                <a:cubicBezTo>
                  <a:pt x="f588" y="f1321"/>
                  <a:pt x="f1350" y="f1319"/>
                  <a:pt x="f312" y="f1317"/>
                </a:cubicBezTo>
                <a:close/>
                <a:moveTo>
                  <a:pt x="f342" y="f1317"/>
                </a:moveTo>
                <a:cubicBezTo>
                  <a:pt x="f1351" y="f1319"/>
                  <a:pt x="f1352" y="f1321"/>
                  <a:pt x="f1353" y="f1323"/>
                </a:cubicBezTo>
                <a:cubicBezTo>
                  <a:pt x="f1354" y="f1325"/>
                  <a:pt x="f1355" y="f1327"/>
                  <a:pt x="f342" y="f1317"/>
                </a:cubicBezTo>
                <a:close/>
                <a:moveTo>
                  <a:pt x="f380" y="f1317"/>
                </a:moveTo>
                <a:cubicBezTo>
                  <a:pt x="f597" y="f1327"/>
                  <a:pt x="f1356" y="f1325"/>
                  <a:pt x="f595" y="f1323"/>
                </a:cubicBezTo>
                <a:cubicBezTo>
                  <a:pt x="f599" y="f1321"/>
                  <a:pt x="f1357" y="f1319"/>
                  <a:pt x="f380" y="f1317"/>
                </a:cubicBezTo>
                <a:close/>
                <a:moveTo>
                  <a:pt x="f410" y="f1317"/>
                </a:moveTo>
                <a:cubicBezTo>
                  <a:pt x="f1358" y="f1319"/>
                  <a:pt x="f1359" y="f1321"/>
                  <a:pt x="f1360" y="f1323"/>
                </a:cubicBezTo>
                <a:cubicBezTo>
                  <a:pt x="f1361" y="f1325"/>
                  <a:pt x="f1362" y="f1327"/>
                  <a:pt x="f410" y="f1317"/>
                </a:cubicBezTo>
                <a:close/>
                <a:moveTo>
                  <a:pt x="f448" y="f1317"/>
                </a:moveTo>
                <a:cubicBezTo>
                  <a:pt x="f608" y="f1327"/>
                  <a:pt x="f1363" y="f1325"/>
                  <a:pt x="f606" y="f1323"/>
                </a:cubicBezTo>
                <a:cubicBezTo>
                  <a:pt x="f610" y="f1321"/>
                  <a:pt x="f1364" y="f1319"/>
                  <a:pt x="f448" y="f1317"/>
                </a:cubicBezTo>
                <a:close/>
                <a:moveTo>
                  <a:pt x="f478" y="f1317"/>
                </a:moveTo>
                <a:cubicBezTo>
                  <a:pt x="f1365" y="f1319"/>
                  <a:pt x="f1366" y="f1321"/>
                  <a:pt x="f1367" y="f1323"/>
                </a:cubicBezTo>
                <a:cubicBezTo>
                  <a:pt x="f1368" y="f1325"/>
                  <a:pt x="f1369" y="f1327"/>
                  <a:pt x="f478" y="f1317"/>
                </a:cubicBezTo>
                <a:close/>
                <a:moveTo>
                  <a:pt x="f3" y="f1370"/>
                </a:moveTo>
                <a:lnTo>
                  <a:pt x="f3" y="f1371"/>
                </a:lnTo>
                <a:cubicBezTo>
                  <a:pt x="f1372" y="f1373"/>
                  <a:pt x="f1374" y="f1375"/>
                  <a:pt x="f704" y="f1323"/>
                </a:cubicBezTo>
                <a:cubicBezTo>
                  <a:pt x="f1376" y="f1377"/>
                  <a:pt x="f1378" y="f1379"/>
                  <a:pt x="f3" y="f1380"/>
                </a:cubicBezTo>
                <a:lnTo>
                  <a:pt x="f3" y="f1381"/>
                </a:lnTo>
                <a:cubicBezTo>
                  <a:pt x="f1382" y="f1383"/>
                  <a:pt x="f1384" y="f1385"/>
                  <a:pt x="f1386" y="f1387"/>
                </a:cubicBezTo>
                <a:lnTo>
                  <a:pt x="f690" y="f1388"/>
                </a:lnTo>
                <a:cubicBezTo>
                  <a:pt x="f1389" y="f1390"/>
                  <a:pt x="f1391" y="f1392"/>
                  <a:pt x="f1393" y="f1394"/>
                </a:cubicBezTo>
                <a:cubicBezTo>
                  <a:pt x="f1395" y="f1396"/>
                  <a:pt x="f1397" y="f1398"/>
                  <a:pt x="f1399" y="f1400"/>
                </a:cubicBezTo>
                <a:lnTo>
                  <a:pt x="f676" y="f1401"/>
                </a:lnTo>
                <a:lnTo>
                  <a:pt x="f738" y="f1402"/>
                </a:lnTo>
                <a:lnTo>
                  <a:pt x="f1403" y="f1404"/>
                </a:lnTo>
                <a:cubicBezTo>
                  <a:pt x="f1405" y="f1406"/>
                  <a:pt x="f733" y="f1407"/>
                  <a:pt x="f733" y="f1408"/>
                </a:cubicBezTo>
                <a:cubicBezTo>
                  <a:pt x="f733" y="f1409"/>
                  <a:pt x="f731" y="f1410"/>
                  <a:pt x="f729" y="f1411"/>
                </a:cubicBezTo>
                <a:cubicBezTo>
                  <a:pt x="f727" y="f1412"/>
                  <a:pt x="f1413" y="f1414"/>
                  <a:pt x="f1415" y="f1416"/>
                </a:cubicBezTo>
                <a:lnTo>
                  <a:pt x="f1417" y="f1418"/>
                </a:lnTo>
                <a:cubicBezTo>
                  <a:pt x="f1419" y="f1420"/>
                  <a:pt x="f1421" y="f1422"/>
                  <a:pt x="f1423" y="f1424"/>
                </a:cubicBezTo>
                <a:cubicBezTo>
                  <a:pt x="f713" y="f1425"/>
                  <a:pt x="f1426" y="f1427"/>
                  <a:pt x="f3" y="f1370"/>
                </a:cubicBezTo>
                <a:close/>
                <a:moveTo>
                  <a:pt x="f23" y="f1428"/>
                </a:moveTo>
                <a:lnTo>
                  <a:pt x="f25" y="f1429"/>
                </a:lnTo>
                <a:cubicBezTo>
                  <a:pt x="f27" y="f1430"/>
                  <a:pt x="f29" y="f1431"/>
                  <a:pt x="f31" y="f1432"/>
                </a:cubicBezTo>
                <a:cubicBezTo>
                  <a:pt x="f33" y="f1433"/>
                  <a:pt x="f35" y="f1434"/>
                  <a:pt x="f37" y="f1435"/>
                </a:cubicBezTo>
                <a:lnTo>
                  <a:pt x="f39" y="f1436"/>
                </a:lnTo>
                <a:cubicBezTo>
                  <a:pt x="f1437" y="f1438"/>
                  <a:pt x="f1439" y="f1440"/>
                  <a:pt x="f1441" y="f1424"/>
                </a:cubicBezTo>
                <a:cubicBezTo>
                  <a:pt x="f1442" y="f1422"/>
                  <a:pt x="f1443" y="f1420"/>
                  <a:pt x="f1444" y="f1418"/>
                </a:cubicBezTo>
                <a:lnTo>
                  <a:pt x="f1445" y="f1416"/>
                </a:lnTo>
                <a:cubicBezTo>
                  <a:pt x="f1446" y="f1414"/>
                  <a:pt x="f1447" y="f1412"/>
                  <a:pt x="f1448" y="f1411"/>
                </a:cubicBezTo>
                <a:cubicBezTo>
                  <a:pt x="f1449" y="f1410"/>
                  <a:pt x="f1450" y="f1409"/>
                  <a:pt x="f1450" y="f1408"/>
                </a:cubicBezTo>
                <a:cubicBezTo>
                  <a:pt x="f1450" y="f1407"/>
                  <a:pt x="f1451" y="f1406"/>
                  <a:pt x="f1452" y="f1404"/>
                </a:cubicBezTo>
                <a:lnTo>
                  <a:pt x="f1453" y="f1402"/>
                </a:lnTo>
                <a:lnTo>
                  <a:pt x="f1454" y="f1401"/>
                </a:lnTo>
                <a:lnTo>
                  <a:pt x="f1455" y="f1400"/>
                </a:lnTo>
                <a:cubicBezTo>
                  <a:pt x="f1456" y="f1398"/>
                  <a:pt x="f1457" y="f1396"/>
                  <a:pt x="f1458" y="f1394"/>
                </a:cubicBezTo>
                <a:cubicBezTo>
                  <a:pt x="f1459" y="f1392"/>
                  <a:pt x="f1460" y="f1390"/>
                  <a:pt x="f1461" y="f1388"/>
                </a:cubicBezTo>
                <a:lnTo>
                  <a:pt x="f1462" y="f1387"/>
                </a:lnTo>
                <a:cubicBezTo>
                  <a:pt x="f1463" y="f1464"/>
                  <a:pt x="f1465" y="f1466"/>
                  <a:pt x="f63" y="f1467"/>
                </a:cubicBezTo>
                <a:cubicBezTo>
                  <a:pt x="f65" y="f1468"/>
                  <a:pt x="f67" y="f1469"/>
                  <a:pt x="f69" y="f1470"/>
                </a:cubicBezTo>
                <a:lnTo>
                  <a:pt x="f71" y="f1471"/>
                </a:lnTo>
                <a:cubicBezTo>
                  <a:pt x="f73" y="f1472"/>
                  <a:pt x="f75" y="f1473"/>
                  <a:pt x="f77" y="f1474"/>
                </a:cubicBezTo>
                <a:cubicBezTo>
                  <a:pt x="f79" y="f1475"/>
                  <a:pt x="f81" y="f1476"/>
                  <a:pt x="f81" y="f1477"/>
                </a:cubicBezTo>
                <a:lnTo>
                  <a:pt x="f84" y="f1478"/>
                </a:lnTo>
                <a:lnTo>
                  <a:pt x="f86" y="f1479"/>
                </a:lnTo>
                <a:close/>
                <a:moveTo>
                  <a:pt x="f88" y="f1428"/>
                </a:moveTo>
                <a:lnTo>
                  <a:pt x="f89" y="f1479"/>
                </a:lnTo>
                <a:lnTo>
                  <a:pt x="f90" y="f1478"/>
                </a:lnTo>
                <a:lnTo>
                  <a:pt x="f91" y="f1477"/>
                </a:lnTo>
                <a:cubicBezTo>
                  <a:pt x="f91" y="f1476"/>
                  <a:pt x="f92" y="f1475"/>
                  <a:pt x="f93" y="f1474"/>
                </a:cubicBezTo>
                <a:cubicBezTo>
                  <a:pt x="f94" y="f1473"/>
                  <a:pt x="f95" y="f1472"/>
                  <a:pt x="f96" y="f1471"/>
                </a:cubicBezTo>
                <a:lnTo>
                  <a:pt x="f97" y="f1470"/>
                </a:lnTo>
                <a:cubicBezTo>
                  <a:pt x="f98" y="f1469"/>
                  <a:pt x="f99" y="f1468"/>
                  <a:pt x="f100" y="f1467"/>
                </a:cubicBezTo>
                <a:cubicBezTo>
                  <a:pt x="f801" y="f1466"/>
                  <a:pt x="f800" y="f1464"/>
                  <a:pt x="f1480" y="f1387"/>
                </a:cubicBezTo>
                <a:lnTo>
                  <a:pt x="f798" y="f1388"/>
                </a:lnTo>
                <a:cubicBezTo>
                  <a:pt x="f1481" y="f1390"/>
                  <a:pt x="f1482" y="f1392"/>
                  <a:pt x="f1483" y="f1394"/>
                </a:cubicBezTo>
                <a:cubicBezTo>
                  <a:pt x="f1484" y="f1396"/>
                  <a:pt x="f1485" y="f1398"/>
                  <a:pt x="f1486" y="f1400"/>
                </a:cubicBezTo>
                <a:lnTo>
                  <a:pt x="f791" y="f1401"/>
                </a:lnTo>
                <a:lnTo>
                  <a:pt x="f830" y="f1402"/>
                </a:lnTo>
                <a:lnTo>
                  <a:pt x="f1487" y="f1404"/>
                </a:lnTo>
                <a:cubicBezTo>
                  <a:pt x="f1488" y="f1406"/>
                  <a:pt x="f828" y="f1407"/>
                  <a:pt x="f828" y="f1408"/>
                </a:cubicBezTo>
                <a:cubicBezTo>
                  <a:pt x="f828" y="f1409"/>
                  <a:pt x="f827" y="f1410"/>
                  <a:pt x="f826" y="f1411"/>
                </a:cubicBezTo>
                <a:cubicBezTo>
                  <a:pt x="f825" y="f1412"/>
                  <a:pt x="f1489" y="f1414"/>
                  <a:pt x="f1490" y="f1416"/>
                </a:cubicBezTo>
                <a:lnTo>
                  <a:pt x="f1491" y="f1418"/>
                </a:lnTo>
                <a:cubicBezTo>
                  <a:pt x="f1492" y="f1420"/>
                  <a:pt x="f1493" y="f1422"/>
                  <a:pt x="f1494" y="f1424"/>
                </a:cubicBezTo>
                <a:cubicBezTo>
                  <a:pt x="f818" y="f1440"/>
                  <a:pt x="f817" y="f1438"/>
                  <a:pt x="f115" y="f1436"/>
                </a:cubicBezTo>
                <a:lnTo>
                  <a:pt x="f116" y="f1435"/>
                </a:lnTo>
                <a:cubicBezTo>
                  <a:pt x="f117" y="f1434"/>
                  <a:pt x="f118" y="f1433"/>
                  <a:pt x="f119" y="f1432"/>
                </a:cubicBezTo>
                <a:cubicBezTo>
                  <a:pt x="f120" y="f1431"/>
                  <a:pt x="f121" y="f1430"/>
                  <a:pt x="f122" y="f1429"/>
                </a:cubicBezTo>
                <a:close/>
                <a:moveTo>
                  <a:pt x="f123" y="f1428"/>
                </a:moveTo>
                <a:lnTo>
                  <a:pt x="f124" y="f1429"/>
                </a:lnTo>
                <a:cubicBezTo>
                  <a:pt x="f125" y="f1430"/>
                  <a:pt x="f126" y="f1431"/>
                  <a:pt x="f127" y="f1432"/>
                </a:cubicBezTo>
                <a:cubicBezTo>
                  <a:pt x="f128" y="f1433"/>
                  <a:pt x="f129" y="f1434"/>
                  <a:pt x="f130" y="f1435"/>
                </a:cubicBezTo>
                <a:lnTo>
                  <a:pt x="f131" y="f1436"/>
                </a:lnTo>
                <a:cubicBezTo>
                  <a:pt x="f1495" y="f1438"/>
                  <a:pt x="f1496" y="f1440"/>
                  <a:pt x="f1497" y="f1424"/>
                </a:cubicBezTo>
                <a:cubicBezTo>
                  <a:pt x="f1498" y="f1422"/>
                  <a:pt x="f1499" y="f1420"/>
                  <a:pt x="f1500" y="f1418"/>
                </a:cubicBezTo>
                <a:lnTo>
                  <a:pt x="f1501" y="f1416"/>
                </a:lnTo>
                <a:cubicBezTo>
                  <a:pt x="f1502" y="f1414"/>
                  <a:pt x="f1503" y="f1412"/>
                  <a:pt x="f1504" y="f1411"/>
                </a:cubicBezTo>
                <a:cubicBezTo>
                  <a:pt x="f1505" y="f1410"/>
                  <a:pt x="f1506" y="f1409"/>
                  <a:pt x="f1506" y="f1408"/>
                </a:cubicBezTo>
                <a:cubicBezTo>
                  <a:pt x="f1506" y="f1407"/>
                  <a:pt x="f1507" y="f1406"/>
                  <a:pt x="f1508" y="f1404"/>
                </a:cubicBezTo>
                <a:lnTo>
                  <a:pt x="f1509" y="f1402"/>
                </a:lnTo>
                <a:lnTo>
                  <a:pt x="f1510" y="f1401"/>
                </a:lnTo>
                <a:lnTo>
                  <a:pt x="f1511" y="f1400"/>
                </a:lnTo>
                <a:cubicBezTo>
                  <a:pt x="f1512" y="f1398"/>
                  <a:pt x="f1513" y="f1396"/>
                  <a:pt x="f1514" y="f1394"/>
                </a:cubicBezTo>
                <a:cubicBezTo>
                  <a:pt x="f1515" y="f1392"/>
                  <a:pt x="f1516" y="f1390"/>
                  <a:pt x="f1517" y="f1388"/>
                </a:cubicBezTo>
                <a:lnTo>
                  <a:pt x="f1518" y="f1387"/>
                </a:lnTo>
                <a:cubicBezTo>
                  <a:pt x="f1519" y="f1464"/>
                  <a:pt x="f1520" y="f1466"/>
                  <a:pt x="f145" y="f1467"/>
                </a:cubicBezTo>
                <a:cubicBezTo>
                  <a:pt x="f146" y="f1468"/>
                  <a:pt x="f147" y="f1469"/>
                  <a:pt x="f148" y="f1470"/>
                </a:cubicBezTo>
                <a:lnTo>
                  <a:pt x="f149" y="f1471"/>
                </a:lnTo>
                <a:cubicBezTo>
                  <a:pt x="f150" y="f1472"/>
                  <a:pt x="f151" y="f1473"/>
                  <a:pt x="f152" y="f1474"/>
                </a:cubicBezTo>
                <a:cubicBezTo>
                  <a:pt x="f153" y="f1475"/>
                  <a:pt x="f154" y="f1476"/>
                  <a:pt x="f154" y="f1477"/>
                </a:cubicBezTo>
                <a:lnTo>
                  <a:pt x="f155" y="f1478"/>
                </a:lnTo>
                <a:lnTo>
                  <a:pt x="f156" y="f1479"/>
                </a:lnTo>
                <a:close/>
                <a:moveTo>
                  <a:pt x="f157" y="f1428"/>
                </a:moveTo>
                <a:lnTo>
                  <a:pt x="f158" y="f1479"/>
                </a:lnTo>
                <a:lnTo>
                  <a:pt x="f159" y="f1478"/>
                </a:lnTo>
                <a:lnTo>
                  <a:pt x="f160" y="f1477"/>
                </a:lnTo>
                <a:cubicBezTo>
                  <a:pt x="f160" y="f1476"/>
                  <a:pt x="f161" y="f1475"/>
                  <a:pt x="f162" y="f1474"/>
                </a:cubicBezTo>
                <a:cubicBezTo>
                  <a:pt x="f163" y="f1473"/>
                  <a:pt x="f164" y="f1472"/>
                  <a:pt x="f165" y="f1471"/>
                </a:cubicBezTo>
                <a:lnTo>
                  <a:pt x="f166" y="f1470"/>
                </a:lnTo>
                <a:cubicBezTo>
                  <a:pt x="f167" y="f1469"/>
                  <a:pt x="f168" y="f1468"/>
                  <a:pt x="f169" y="f1467"/>
                </a:cubicBezTo>
                <a:cubicBezTo>
                  <a:pt x="f888" y="f1466"/>
                  <a:pt x="f887" y="f1464"/>
                  <a:pt x="f1521" y="f1387"/>
                </a:cubicBezTo>
                <a:lnTo>
                  <a:pt x="f885" y="f1388"/>
                </a:lnTo>
                <a:cubicBezTo>
                  <a:pt x="f1522" y="f1390"/>
                  <a:pt x="f1523" y="f1392"/>
                  <a:pt x="f1524" y="f1394"/>
                </a:cubicBezTo>
                <a:cubicBezTo>
                  <a:pt x="f1525" y="f1396"/>
                  <a:pt x="f1526" y="f1398"/>
                  <a:pt x="f1527" y="f1400"/>
                </a:cubicBezTo>
                <a:lnTo>
                  <a:pt x="f878" y="f1401"/>
                </a:lnTo>
                <a:lnTo>
                  <a:pt x="f917" y="f1402"/>
                </a:lnTo>
                <a:lnTo>
                  <a:pt x="f1528" y="f1404"/>
                </a:lnTo>
                <a:cubicBezTo>
                  <a:pt x="f1529" y="f1406"/>
                  <a:pt x="f915" y="f1407"/>
                  <a:pt x="f915" y="f1408"/>
                </a:cubicBezTo>
                <a:cubicBezTo>
                  <a:pt x="f915" y="f1409"/>
                  <a:pt x="f914" y="f1410"/>
                  <a:pt x="f913" y="f1411"/>
                </a:cubicBezTo>
                <a:cubicBezTo>
                  <a:pt x="f912" y="f1412"/>
                  <a:pt x="f1530" y="f1414"/>
                  <a:pt x="f1531" y="f1416"/>
                </a:cubicBezTo>
                <a:lnTo>
                  <a:pt x="f1532" y="f1418"/>
                </a:lnTo>
                <a:cubicBezTo>
                  <a:pt x="f1533" y="f1420"/>
                  <a:pt x="f1534" y="f1422"/>
                  <a:pt x="f1535" y="f1424"/>
                </a:cubicBezTo>
                <a:cubicBezTo>
                  <a:pt x="f905" y="f1440"/>
                  <a:pt x="f904" y="f1438"/>
                  <a:pt x="f183" y="f1436"/>
                </a:cubicBezTo>
                <a:lnTo>
                  <a:pt x="f184" y="f1435"/>
                </a:lnTo>
                <a:cubicBezTo>
                  <a:pt x="f185" y="f1434"/>
                  <a:pt x="f186" y="f1433"/>
                  <a:pt x="f187" y="f1432"/>
                </a:cubicBezTo>
                <a:cubicBezTo>
                  <a:pt x="f188" y="f1431"/>
                  <a:pt x="f189" y="f1430"/>
                  <a:pt x="f190" y="f1429"/>
                </a:cubicBezTo>
                <a:close/>
                <a:moveTo>
                  <a:pt x="f191" y="f1428"/>
                </a:moveTo>
                <a:lnTo>
                  <a:pt x="f192" y="f1429"/>
                </a:lnTo>
                <a:cubicBezTo>
                  <a:pt x="f193" y="f1430"/>
                  <a:pt x="f194" y="f1431"/>
                  <a:pt x="f195" y="f1432"/>
                </a:cubicBezTo>
                <a:cubicBezTo>
                  <a:pt x="f196" y="f1433"/>
                  <a:pt x="f197" y="f1434"/>
                  <a:pt x="f198" y="f1435"/>
                </a:cubicBezTo>
                <a:lnTo>
                  <a:pt x="f199" y="f1436"/>
                </a:lnTo>
                <a:cubicBezTo>
                  <a:pt x="f1536" y="f1438"/>
                  <a:pt x="f1537" y="f1440"/>
                  <a:pt x="f1538" y="f1424"/>
                </a:cubicBezTo>
                <a:cubicBezTo>
                  <a:pt x="f1539" y="f1422"/>
                  <a:pt x="f1540" y="f1420"/>
                  <a:pt x="f1541" y="f1418"/>
                </a:cubicBezTo>
                <a:lnTo>
                  <a:pt x="f1542" y="f1416"/>
                </a:lnTo>
                <a:cubicBezTo>
                  <a:pt x="f1543" y="f1414"/>
                  <a:pt x="f1544" y="f1412"/>
                  <a:pt x="f1545" y="f1411"/>
                </a:cubicBezTo>
                <a:cubicBezTo>
                  <a:pt x="f1546" y="f1410"/>
                  <a:pt x="f1547" y="f1409"/>
                  <a:pt x="f1547" y="f1408"/>
                </a:cubicBezTo>
                <a:cubicBezTo>
                  <a:pt x="f1547" y="f1407"/>
                  <a:pt x="f1548" y="f1406"/>
                  <a:pt x="f1549" y="f1404"/>
                </a:cubicBezTo>
                <a:lnTo>
                  <a:pt x="f1550" y="f1402"/>
                </a:lnTo>
                <a:lnTo>
                  <a:pt x="f1551" y="f1401"/>
                </a:lnTo>
                <a:lnTo>
                  <a:pt x="f1552" y="f1400"/>
                </a:lnTo>
                <a:cubicBezTo>
                  <a:pt x="f1553" y="f1398"/>
                  <a:pt x="f1554" y="f1396"/>
                  <a:pt x="f1555" y="f1394"/>
                </a:cubicBezTo>
                <a:cubicBezTo>
                  <a:pt x="f1556" y="f1392"/>
                  <a:pt x="f1557" y="f1390"/>
                  <a:pt x="f1558" y="f1388"/>
                </a:cubicBezTo>
                <a:lnTo>
                  <a:pt x="f1559" y="f1387"/>
                </a:lnTo>
                <a:cubicBezTo>
                  <a:pt x="f1560" y="f1464"/>
                  <a:pt x="f1561" y="f1466"/>
                  <a:pt x="f213" y="f1467"/>
                </a:cubicBezTo>
                <a:cubicBezTo>
                  <a:pt x="f214" y="f1468"/>
                  <a:pt x="f215" y="f1469"/>
                  <a:pt x="f216" y="f1470"/>
                </a:cubicBezTo>
                <a:lnTo>
                  <a:pt x="f217" y="f1471"/>
                </a:lnTo>
                <a:cubicBezTo>
                  <a:pt x="f218" y="f1472"/>
                  <a:pt x="f219" y="f1473"/>
                  <a:pt x="f220" y="f1474"/>
                </a:cubicBezTo>
                <a:cubicBezTo>
                  <a:pt x="f221" y="f1475"/>
                  <a:pt x="f222" y="f1476"/>
                  <a:pt x="f222" y="f1477"/>
                </a:cubicBezTo>
                <a:lnTo>
                  <a:pt x="f223" y="f1478"/>
                </a:lnTo>
                <a:lnTo>
                  <a:pt x="f224" y="f1479"/>
                </a:lnTo>
                <a:close/>
                <a:moveTo>
                  <a:pt x="f225" y="f1428"/>
                </a:moveTo>
                <a:lnTo>
                  <a:pt x="f226" y="f1479"/>
                </a:lnTo>
                <a:lnTo>
                  <a:pt x="f227" y="f1478"/>
                </a:lnTo>
                <a:lnTo>
                  <a:pt x="f228" y="f1477"/>
                </a:lnTo>
                <a:cubicBezTo>
                  <a:pt x="f228" y="f1476"/>
                  <a:pt x="f984" y="f1475"/>
                  <a:pt x="f983" y="f1474"/>
                </a:cubicBezTo>
                <a:cubicBezTo>
                  <a:pt x="f982" y="f1473"/>
                  <a:pt x="f232" y="f1472"/>
                  <a:pt x="f1562" y="f1471"/>
                </a:cubicBezTo>
                <a:lnTo>
                  <a:pt x="f234" y="f1470"/>
                </a:lnTo>
                <a:cubicBezTo>
                  <a:pt x="f1563" y="f1469"/>
                  <a:pt x="f236" y="f1468"/>
                  <a:pt x="f1564" y="f1467"/>
                </a:cubicBezTo>
                <a:cubicBezTo>
                  <a:pt x="f975" y="f1466"/>
                  <a:pt x="f974" y="f1464"/>
                  <a:pt x="f1565" y="f1387"/>
                </a:cubicBezTo>
                <a:lnTo>
                  <a:pt x="f972" y="f1388"/>
                </a:lnTo>
                <a:cubicBezTo>
                  <a:pt x="f1566" y="f1390"/>
                  <a:pt x="f1567" y="f1392"/>
                  <a:pt x="f1568" y="f1394"/>
                </a:cubicBezTo>
                <a:cubicBezTo>
                  <a:pt x="f1569" y="f1396"/>
                  <a:pt x="f1570" y="f1398"/>
                  <a:pt x="f1571" y="f1400"/>
                </a:cubicBezTo>
                <a:lnTo>
                  <a:pt x="f965" y="f1401"/>
                </a:lnTo>
                <a:lnTo>
                  <a:pt x="f1008" y="f1402"/>
                </a:lnTo>
                <a:lnTo>
                  <a:pt x="f1572" y="f1404"/>
                </a:lnTo>
                <a:cubicBezTo>
                  <a:pt x="f1573" y="f1406"/>
                  <a:pt x="f1006" y="f1407"/>
                  <a:pt x="f1006" y="f1408"/>
                </a:cubicBezTo>
                <a:cubicBezTo>
                  <a:pt x="f1006" y="f1409"/>
                  <a:pt x="f1005" y="f1410"/>
                  <a:pt x="f1004" y="f1411"/>
                </a:cubicBezTo>
                <a:cubicBezTo>
                  <a:pt x="f1003" y="f1412"/>
                  <a:pt x="f1574" y="f1414"/>
                  <a:pt x="f1575" y="f1416"/>
                </a:cubicBezTo>
                <a:lnTo>
                  <a:pt x="f1576" y="f1418"/>
                </a:lnTo>
                <a:cubicBezTo>
                  <a:pt x="f1577" y="f1420"/>
                  <a:pt x="f1578" y="f1422"/>
                  <a:pt x="f1579" y="f1424"/>
                </a:cubicBezTo>
                <a:cubicBezTo>
                  <a:pt x="f996" y="f1440"/>
                  <a:pt x="f995" y="f1438"/>
                  <a:pt x="f1580" y="f1436"/>
                </a:cubicBezTo>
                <a:lnTo>
                  <a:pt x="f993" y="f1435"/>
                </a:lnTo>
                <a:cubicBezTo>
                  <a:pt x="f253" y="f1434"/>
                  <a:pt x="f254" y="f1433"/>
                  <a:pt x="f255" y="f1432"/>
                </a:cubicBezTo>
                <a:cubicBezTo>
                  <a:pt x="f1581" y="f1431"/>
                  <a:pt x="f257" y="f1430"/>
                  <a:pt x="f1582" y="f1429"/>
                </a:cubicBezTo>
                <a:close/>
                <a:moveTo>
                  <a:pt x="f259" y="f1428"/>
                </a:moveTo>
                <a:lnTo>
                  <a:pt x="f260" y="f1429"/>
                </a:lnTo>
                <a:cubicBezTo>
                  <a:pt x="f261" y="f1430"/>
                  <a:pt x="f262" y="f1431"/>
                  <a:pt x="f263" y="f1432"/>
                </a:cubicBezTo>
                <a:cubicBezTo>
                  <a:pt x="f264" y="f1433"/>
                  <a:pt x="f265" y="f1434"/>
                  <a:pt x="f266" y="f1435"/>
                </a:cubicBezTo>
                <a:lnTo>
                  <a:pt x="f267" y="f1436"/>
                </a:lnTo>
                <a:cubicBezTo>
                  <a:pt x="f1583" y="f1438"/>
                  <a:pt x="f1584" y="f1440"/>
                  <a:pt x="f1585" y="f1424"/>
                </a:cubicBezTo>
                <a:cubicBezTo>
                  <a:pt x="f1586" y="f1422"/>
                  <a:pt x="f1587" y="f1420"/>
                  <a:pt x="f1588" y="f1418"/>
                </a:cubicBezTo>
                <a:lnTo>
                  <a:pt x="f1589" y="f1416"/>
                </a:lnTo>
                <a:cubicBezTo>
                  <a:pt x="f1590" y="f1414"/>
                  <a:pt x="f1591" y="f1412"/>
                  <a:pt x="f1592" y="f1411"/>
                </a:cubicBezTo>
                <a:cubicBezTo>
                  <a:pt x="f1593" y="f1410"/>
                  <a:pt x="f1594" y="f1409"/>
                  <a:pt x="f1594" y="f1408"/>
                </a:cubicBezTo>
                <a:cubicBezTo>
                  <a:pt x="f1594" y="f1407"/>
                  <a:pt x="f1595" y="f1406"/>
                  <a:pt x="f1596" y="f1404"/>
                </a:cubicBezTo>
                <a:lnTo>
                  <a:pt x="f1597" y="f1402"/>
                </a:lnTo>
                <a:lnTo>
                  <a:pt x="f1598" y="f1401"/>
                </a:lnTo>
                <a:lnTo>
                  <a:pt x="f1599" y="f1400"/>
                </a:lnTo>
                <a:cubicBezTo>
                  <a:pt x="f1600" y="f1398"/>
                  <a:pt x="f1601" y="f1396"/>
                  <a:pt x="f1602" y="f1394"/>
                </a:cubicBezTo>
                <a:cubicBezTo>
                  <a:pt x="f1603" y="f1392"/>
                  <a:pt x="f1604" y="f1390"/>
                  <a:pt x="f1605" y="f1388"/>
                </a:cubicBezTo>
                <a:lnTo>
                  <a:pt x="f1606" y="f1387"/>
                </a:lnTo>
                <a:cubicBezTo>
                  <a:pt x="f1607" y="f1464"/>
                  <a:pt x="f1608" y="f1466"/>
                  <a:pt x="f281" y="f1467"/>
                </a:cubicBezTo>
                <a:cubicBezTo>
                  <a:pt x="f282" y="f1468"/>
                  <a:pt x="f283" y="f1469"/>
                  <a:pt x="f284" y="f1470"/>
                </a:cubicBezTo>
                <a:lnTo>
                  <a:pt x="f285" y="f1471"/>
                </a:lnTo>
                <a:cubicBezTo>
                  <a:pt x="f286" y="f1472"/>
                  <a:pt x="f287" y="f1473"/>
                  <a:pt x="f288" y="f1474"/>
                </a:cubicBezTo>
                <a:cubicBezTo>
                  <a:pt x="f289" y="f1475"/>
                  <a:pt x="f290" y="f1476"/>
                  <a:pt x="f290" y="f1477"/>
                </a:cubicBezTo>
                <a:lnTo>
                  <a:pt x="f291" y="f1478"/>
                </a:lnTo>
                <a:lnTo>
                  <a:pt x="f292" y="f1479"/>
                </a:lnTo>
                <a:close/>
                <a:moveTo>
                  <a:pt x="f293" y="f1428"/>
                </a:moveTo>
                <a:lnTo>
                  <a:pt x="f294" y="f1479"/>
                </a:lnTo>
                <a:lnTo>
                  <a:pt x="f295" y="f1478"/>
                </a:lnTo>
                <a:lnTo>
                  <a:pt x="f296" y="f1477"/>
                </a:lnTo>
                <a:cubicBezTo>
                  <a:pt x="f296" y="f1476"/>
                  <a:pt x="f297" y="f1475"/>
                  <a:pt x="f298" y="f1474"/>
                </a:cubicBezTo>
                <a:cubicBezTo>
                  <a:pt x="f299" y="f1473"/>
                  <a:pt x="f300" y="f1472"/>
                  <a:pt x="f301" y="f1471"/>
                </a:cubicBezTo>
                <a:lnTo>
                  <a:pt x="f302" y="f1470"/>
                </a:lnTo>
                <a:cubicBezTo>
                  <a:pt x="f303" y="f1469"/>
                  <a:pt x="f304" y="f1468"/>
                  <a:pt x="f305" y="f1467"/>
                </a:cubicBezTo>
                <a:cubicBezTo>
                  <a:pt x="f1066" y="f1466"/>
                  <a:pt x="f1065" y="f1464"/>
                  <a:pt x="f1609" y="f1387"/>
                </a:cubicBezTo>
                <a:lnTo>
                  <a:pt x="f1063" y="f1388"/>
                </a:lnTo>
                <a:cubicBezTo>
                  <a:pt x="f1610" y="f1390"/>
                  <a:pt x="f1611" y="f1392"/>
                  <a:pt x="f1612" y="f1394"/>
                </a:cubicBezTo>
                <a:cubicBezTo>
                  <a:pt x="f1613" y="f1396"/>
                  <a:pt x="f1614" y="f1398"/>
                  <a:pt x="f1615" y="f1400"/>
                </a:cubicBezTo>
                <a:lnTo>
                  <a:pt x="f1056" y="f1401"/>
                </a:lnTo>
                <a:lnTo>
                  <a:pt x="f1095" y="f1402"/>
                </a:lnTo>
                <a:lnTo>
                  <a:pt x="f1616" y="f1404"/>
                </a:lnTo>
                <a:cubicBezTo>
                  <a:pt x="f1617" y="f1406"/>
                  <a:pt x="f1093" y="f1407"/>
                  <a:pt x="f1093" y="f1408"/>
                </a:cubicBezTo>
                <a:cubicBezTo>
                  <a:pt x="f1093" y="f1409"/>
                  <a:pt x="f1092" y="f1410"/>
                  <a:pt x="f1091" y="f1411"/>
                </a:cubicBezTo>
                <a:cubicBezTo>
                  <a:pt x="f1090" y="f1412"/>
                  <a:pt x="f1618" y="f1414"/>
                  <a:pt x="f1619" y="f1416"/>
                </a:cubicBezTo>
                <a:lnTo>
                  <a:pt x="f1620" y="f1418"/>
                </a:lnTo>
                <a:cubicBezTo>
                  <a:pt x="f1621" y="f1420"/>
                  <a:pt x="f1622" y="f1422"/>
                  <a:pt x="f1623" y="f1424"/>
                </a:cubicBezTo>
                <a:cubicBezTo>
                  <a:pt x="f1083" y="f1440"/>
                  <a:pt x="f1082" y="f1438"/>
                  <a:pt x="f319" y="f1436"/>
                </a:cubicBezTo>
                <a:lnTo>
                  <a:pt x="f320" y="f1435"/>
                </a:lnTo>
                <a:cubicBezTo>
                  <a:pt x="f321" y="f1434"/>
                  <a:pt x="f322" y="f1433"/>
                  <a:pt x="f323" y="f1432"/>
                </a:cubicBezTo>
                <a:cubicBezTo>
                  <a:pt x="f324" y="f1431"/>
                  <a:pt x="f325" y="f1430"/>
                  <a:pt x="f326" y="f1429"/>
                </a:cubicBezTo>
                <a:close/>
                <a:moveTo>
                  <a:pt x="f327" y="f1428"/>
                </a:moveTo>
                <a:lnTo>
                  <a:pt x="f328" y="f1429"/>
                </a:lnTo>
                <a:cubicBezTo>
                  <a:pt x="f329" y="f1430"/>
                  <a:pt x="f330" y="f1431"/>
                  <a:pt x="f331" y="f1432"/>
                </a:cubicBezTo>
                <a:cubicBezTo>
                  <a:pt x="f332" y="f1433"/>
                  <a:pt x="f333" y="f1434"/>
                  <a:pt x="f334" y="f1435"/>
                </a:cubicBezTo>
                <a:lnTo>
                  <a:pt x="f335" y="f1436"/>
                </a:lnTo>
                <a:cubicBezTo>
                  <a:pt x="f1624" y="f1438"/>
                  <a:pt x="f1625" y="f1440"/>
                  <a:pt x="f1626" y="f1424"/>
                </a:cubicBezTo>
                <a:cubicBezTo>
                  <a:pt x="f1627" y="f1422"/>
                  <a:pt x="f1628" y="f1420"/>
                  <a:pt x="f1629" y="f1418"/>
                </a:cubicBezTo>
                <a:lnTo>
                  <a:pt x="f1630" y="f1416"/>
                </a:lnTo>
                <a:cubicBezTo>
                  <a:pt x="f1631" y="f1414"/>
                  <a:pt x="f1632" y="f1412"/>
                  <a:pt x="f1633" y="f1411"/>
                </a:cubicBezTo>
                <a:cubicBezTo>
                  <a:pt x="f1634" y="f1410"/>
                  <a:pt x="f1635" y="f1409"/>
                  <a:pt x="f1635" y="f1408"/>
                </a:cubicBezTo>
                <a:cubicBezTo>
                  <a:pt x="f1635" y="f1407"/>
                  <a:pt x="f1636" y="f1406"/>
                  <a:pt x="f1637" y="f1404"/>
                </a:cubicBezTo>
                <a:lnTo>
                  <a:pt x="f1638" y="f1402"/>
                </a:lnTo>
                <a:lnTo>
                  <a:pt x="f1639" y="f1401"/>
                </a:lnTo>
                <a:lnTo>
                  <a:pt x="f1640" y="f1400"/>
                </a:lnTo>
                <a:cubicBezTo>
                  <a:pt x="f1641" y="f1398"/>
                  <a:pt x="f1642" y="f1396"/>
                  <a:pt x="f1643" y="f1394"/>
                </a:cubicBezTo>
                <a:cubicBezTo>
                  <a:pt x="f1644" y="f1392"/>
                  <a:pt x="f1645" y="f1390"/>
                  <a:pt x="f1646" y="f1388"/>
                </a:cubicBezTo>
                <a:lnTo>
                  <a:pt x="f1647" y="f1387"/>
                </a:lnTo>
                <a:cubicBezTo>
                  <a:pt x="f1648" y="f1464"/>
                  <a:pt x="f1649" y="f1466"/>
                  <a:pt x="f349" y="f1467"/>
                </a:cubicBezTo>
                <a:cubicBezTo>
                  <a:pt x="f350" y="f1468"/>
                  <a:pt x="f351" y="f1469"/>
                  <a:pt x="f352" y="f1470"/>
                </a:cubicBezTo>
                <a:lnTo>
                  <a:pt x="f353" y="f1471"/>
                </a:lnTo>
                <a:cubicBezTo>
                  <a:pt x="f354" y="f1472"/>
                  <a:pt x="f355" y="f1473"/>
                  <a:pt x="f356" y="f1474"/>
                </a:cubicBezTo>
                <a:cubicBezTo>
                  <a:pt x="f357" y="f1475"/>
                  <a:pt x="f358" y="f1476"/>
                  <a:pt x="f358" y="f1477"/>
                </a:cubicBezTo>
                <a:lnTo>
                  <a:pt x="f359" y="f1478"/>
                </a:lnTo>
                <a:lnTo>
                  <a:pt x="f360" y="f1479"/>
                </a:lnTo>
                <a:close/>
                <a:moveTo>
                  <a:pt x="f361" y="f1428"/>
                </a:moveTo>
                <a:lnTo>
                  <a:pt x="f362" y="f1479"/>
                </a:lnTo>
                <a:lnTo>
                  <a:pt x="f363" y="f1478"/>
                </a:lnTo>
                <a:lnTo>
                  <a:pt x="f364" y="f1477"/>
                </a:lnTo>
                <a:cubicBezTo>
                  <a:pt x="f364" y="f1476"/>
                  <a:pt x="f365" y="f1475"/>
                  <a:pt x="f366" y="f1474"/>
                </a:cubicBezTo>
                <a:cubicBezTo>
                  <a:pt x="f367" y="f1473"/>
                  <a:pt x="f368" y="f1472"/>
                  <a:pt x="f369" y="f1471"/>
                </a:cubicBezTo>
                <a:lnTo>
                  <a:pt x="f370" y="f1470"/>
                </a:lnTo>
                <a:cubicBezTo>
                  <a:pt x="f371" y="f1469"/>
                  <a:pt x="f372" y="f1468"/>
                  <a:pt x="f373" y="f1467"/>
                </a:cubicBezTo>
                <a:cubicBezTo>
                  <a:pt x="f1153" y="f1466"/>
                  <a:pt x="f1152" y="f1464"/>
                  <a:pt x="f1650" y="f1387"/>
                </a:cubicBezTo>
                <a:lnTo>
                  <a:pt x="f1150" y="f1388"/>
                </a:lnTo>
                <a:cubicBezTo>
                  <a:pt x="f1651" y="f1390"/>
                  <a:pt x="f1652" y="f1392"/>
                  <a:pt x="f1653" y="f1394"/>
                </a:cubicBezTo>
                <a:cubicBezTo>
                  <a:pt x="f1654" y="f1396"/>
                  <a:pt x="f1655" y="f1398"/>
                  <a:pt x="f1656" y="f1400"/>
                </a:cubicBezTo>
                <a:lnTo>
                  <a:pt x="f1143" y="f1401"/>
                </a:lnTo>
                <a:lnTo>
                  <a:pt x="f1182" y="f1402"/>
                </a:lnTo>
                <a:lnTo>
                  <a:pt x="f1657" y="f1404"/>
                </a:lnTo>
                <a:cubicBezTo>
                  <a:pt x="f1658" y="f1406"/>
                  <a:pt x="f1180" y="f1407"/>
                  <a:pt x="f1180" y="f1408"/>
                </a:cubicBezTo>
                <a:cubicBezTo>
                  <a:pt x="f1180" y="f1409"/>
                  <a:pt x="f1179" y="f1410"/>
                  <a:pt x="f1178" y="f1411"/>
                </a:cubicBezTo>
                <a:cubicBezTo>
                  <a:pt x="f1177" y="f1412"/>
                  <a:pt x="f1659" y="f1414"/>
                  <a:pt x="f1660" y="f1416"/>
                </a:cubicBezTo>
                <a:lnTo>
                  <a:pt x="f1661" y="f1418"/>
                </a:lnTo>
                <a:cubicBezTo>
                  <a:pt x="f1662" y="f1420"/>
                  <a:pt x="f1663" y="f1422"/>
                  <a:pt x="f1664" y="f1424"/>
                </a:cubicBezTo>
                <a:cubicBezTo>
                  <a:pt x="f1170" y="f1440"/>
                  <a:pt x="f1169" y="f1438"/>
                  <a:pt x="f387" y="f1436"/>
                </a:cubicBezTo>
                <a:lnTo>
                  <a:pt x="f388" y="f1435"/>
                </a:lnTo>
                <a:cubicBezTo>
                  <a:pt x="f389" y="f1434"/>
                  <a:pt x="f390" y="f1433"/>
                  <a:pt x="f391" y="f1432"/>
                </a:cubicBezTo>
                <a:cubicBezTo>
                  <a:pt x="f392" y="f1431"/>
                  <a:pt x="f393" y="f1430"/>
                  <a:pt x="f394" y="f1429"/>
                </a:cubicBezTo>
                <a:close/>
                <a:moveTo>
                  <a:pt x="f395" y="f1428"/>
                </a:moveTo>
                <a:lnTo>
                  <a:pt x="f396" y="f1429"/>
                </a:lnTo>
                <a:cubicBezTo>
                  <a:pt x="f397" y="f1430"/>
                  <a:pt x="f398" y="f1431"/>
                  <a:pt x="f399" y="f1432"/>
                </a:cubicBezTo>
                <a:cubicBezTo>
                  <a:pt x="f400" y="f1433"/>
                  <a:pt x="f401" y="f1434"/>
                  <a:pt x="f402" y="f1435"/>
                </a:cubicBezTo>
                <a:lnTo>
                  <a:pt x="f403" y="f1436"/>
                </a:lnTo>
                <a:cubicBezTo>
                  <a:pt x="f1665" y="f1438"/>
                  <a:pt x="f1666" y="f1440"/>
                  <a:pt x="f1667" y="f1424"/>
                </a:cubicBezTo>
                <a:cubicBezTo>
                  <a:pt x="f1668" y="f1422"/>
                  <a:pt x="f1669" y="f1420"/>
                  <a:pt x="f1670" y="f1418"/>
                </a:cubicBezTo>
                <a:lnTo>
                  <a:pt x="f1671" y="f1416"/>
                </a:lnTo>
                <a:cubicBezTo>
                  <a:pt x="f1672" y="f1414"/>
                  <a:pt x="f1673" y="f1412"/>
                  <a:pt x="f1674" y="f1411"/>
                </a:cubicBezTo>
                <a:cubicBezTo>
                  <a:pt x="f1675" y="f1410"/>
                  <a:pt x="f1676" y="f1409"/>
                  <a:pt x="f1676" y="f1408"/>
                </a:cubicBezTo>
                <a:cubicBezTo>
                  <a:pt x="f1676" y="f1407"/>
                  <a:pt x="f1677" y="f1406"/>
                  <a:pt x="f1678" y="f1404"/>
                </a:cubicBezTo>
                <a:lnTo>
                  <a:pt x="f1679" y="f1402"/>
                </a:lnTo>
                <a:lnTo>
                  <a:pt x="f1680" y="f1401"/>
                </a:lnTo>
                <a:lnTo>
                  <a:pt x="f1681" y="f1400"/>
                </a:lnTo>
                <a:cubicBezTo>
                  <a:pt x="f1682" y="f1398"/>
                  <a:pt x="f1683" y="f1396"/>
                  <a:pt x="f1684" y="f1394"/>
                </a:cubicBezTo>
                <a:cubicBezTo>
                  <a:pt x="f1685" y="f1392"/>
                  <a:pt x="f1686" y="f1390"/>
                  <a:pt x="f1687" y="f1388"/>
                </a:cubicBezTo>
                <a:lnTo>
                  <a:pt x="f1688" y="f1387"/>
                </a:lnTo>
                <a:cubicBezTo>
                  <a:pt x="f1689" y="f1464"/>
                  <a:pt x="f1690" y="f1466"/>
                  <a:pt x="f417" y="f1467"/>
                </a:cubicBezTo>
                <a:cubicBezTo>
                  <a:pt x="f418" y="f1468"/>
                  <a:pt x="f419" y="f1469"/>
                  <a:pt x="f420" y="f1470"/>
                </a:cubicBezTo>
                <a:lnTo>
                  <a:pt x="f421" y="f1471"/>
                </a:lnTo>
                <a:cubicBezTo>
                  <a:pt x="f422" y="f1472"/>
                  <a:pt x="f423" y="f1473"/>
                  <a:pt x="f424" y="f1474"/>
                </a:cubicBezTo>
                <a:cubicBezTo>
                  <a:pt x="f425" y="f1475"/>
                  <a:pt x="f426" y="f1476"/>
                  <a:pt x="f426" y="f1477"/>
                </a:cubicBezTo>
                <a:lnTo>
                  <a:pt x="f427" y="f1478"/>
                </a:lnTo>
                <a:lnTo>
                  <a:pt x="f428" y="f1479"/>
                </a:lnTo>
                <a:close/>
                <a:moveTo>
                  <a:pt x="f429" y="f1428"/>
                </a:moveTo>
                <a:lnTo>
                  <a:pt x="f430" y="f1479"/>
                </a:lnTo>
                <a:lnTo>
                  <a:pt x="f431" y="f1478"/>
                </a:lnTo>
                <a:lnTo>
                  <a:pt x="f432" y="f1477"/>
                </a:lnTo>
                <a:cubicBezTo>
                  <a:pt x="f432" y="f1476"/>
                  <a:pt x="f433" y="f1475"/>
                  <a:pt x="f434" y="f1474"/>
                </a:cubicBezTo>
                <a:cubicBezTo>
                  <a:pt x="f435" y="f1473"/>
                  <a:pt x="f436" y="f1472"/>
                  <a:pt x="f437" y="f1471"/>
                </a:cubicBezTo>
                <a:lnTo>
                  <a:pt x="f438" y="f1470"/>
                </a:lnTo>
                <a:cubicBezTo>
                  <a:pt x="f439" y="f1469"/>
                  <a:pt x="f440" y="f1468"/>
                  <a:pt x="f441" y="f1467"/>
                </a:cubicBezTo>
                <a:cubicBezTo>
                  <a:pt x="f1240" y="f1466"/>
                  <a:pt x="f1239" y="f1464"/>
                  <a:pt x="f1691" y="f1387"/>
                </a:cubicBezTo>
                <a:lnTo>
                  <a:pt x="f1237" y="f1388"/>
                </a:lnTo>
                <a:cubicBezTo>
                  <a:pt x="f1692" y="f1390"/>
                  <a:pt x="f1693" y="f1392"/>
                  <a:pt x="f1694" y="f1394"/>
                </a:cubicBezTo>
                <a:cubicBezTo>
                  <a:pt x="f1695" y="f1396"/>
                  <a:pt x="f1696" y="f1398"/>
                  <a:pt x="f1697" y="f1400"/>
                </a:cubicBezTo>
                <a:lnTo>
                  <a:pt x="f1230" y="f1401"/>
                </a:lnTo>
                <a:lnTo>
                  <a:pt x="f1269" y="f1402"/>
                </a:lnTo>
                <a:lnTo>
                  <a:pt x="f1698" y="f1404"/>
                </a:lnTo>
                <a:cubicBezTo>
                  <a:pt x="f1699" y="f1406"/>
                  <a:pt x="f1267" y="f1407"/>
                  <a:pt x="f1267" y="f1408"/>
                </a:cubicBezTo>
                <a:cubicBezTo>
                  <a:pt x="f1267" y="f1409"/>
                  <a:pt x="f1266" y="f1410"/>
                  <a:pt x="f1265" y="f1411"/>
                </a:cubicBezTo>
                <a:cubicBezTo>
                  <a:pt x="f1264" y="f1412"/>
                  <a:pt x="f1700" y="f1414"/>
                  <a:pt x="f1701" y="f1416"/>
                </a:cubicBezTo>
                <a:lnTo>
                  <a:pt x="f1702" y="f1418"/>
                </a:lnTo>
                <a:cubicBezTo>
                  <a:pt x="f1703" y="f1420"/>
                  <a:pt x="f1704" y="f1422"/>
                  <a:pt x="f1705" y="f1424"/>
                </a:cubicBezTo>
                <a:cubicBezTo>
                  <a:pt x="f1257" y="f1440"/>
                  <a:pt x="f1256" y="f1438"/>
                  <a:pt x="f455" y="f1436"/>
                </a:cubicBezTo>
                <a:lnTo>
                  <a:pt x="f456" y="f1435"/>
                </a:lnTo>
                <a:cubicBezTo>
                  <a:pt x="f457" y="f1434"/>
                  <a:pt x="f458" y="f1433"/>
                  <a:pt x="f459" y="f1432"/>
                </a:cubicBezTo>
                <a:cubicBezTo>
                  <a:pt x="f460" y="f1431"/>
                  <a:pt x="f461" y="f1430"/>
                  <a:pt x="f462" y="f1429"/>
                </a:cubicBezTo>
                <a:close/>
                <a:moveTo>
                  <a:pt x="f463" y="f1428"/>
                </a:moveTo>
                <a:lnTo>
                  <a:pt x="f464" y="f1429"/>
                </a:lnTo>
                <a:cubicBezTo>
                  <a:pt x="f465" y="f1430"/>
                  <a:pt x="f466" y="f1431"/>
                  <a:pt x="f467" y="f1432"/>
                </a:cubicBezTo>
                <a:cubicBezTo>
                  <a:pt x="f468" y="f1433"/>
                  <a:pt x="f469" y="f1434"/>
                  <a:pt x="f470" y="f1435"/>
                </a:cubicBezTo>
                <a:lnTo>
                  <a:pt x="f471" y="f1436"/>
                </a:lnTo>
                <a:cubicBezTo>
                  <a:pt x="f1706" y="f1438"/>
                  <a:pt x="f1707" y="f1440"/>
                  <a:pt x="f1708" y="f1424"/>
                </a:cubicBezTo>
                <a:cubicBezTo>
                  <a:pt x="f1709" y="f1422"/>
                  <a:pt x="f1710" y="f1420"/>
                  <a:pt x="f1711" y="f1418"/>
                </a:cubicBezTo>
                <a:lnTo>
                  <a:pt x="f1712" y="f1416"/>
                </a:lnTo>
                <a:cubicBezTo>
                  <a:pt x="f1713" y="f1414"/>
                  <a:pt x="f1714" y="f1412"/>
                  <a:pt x="f1715" y="f1411"/>
                </a:cubicBezTo>
                <a:cubicBezTo>
                  <a:pt x="f1716" y="f1410"/>
                  <a:pt x="f1717" y="f1409"/>
                  <a:pt x="f1717" y="f1408"/>
                </a:cubicBezTo>
                <a:cubicBezTo>
                  <a:pt x="f1717" y="f1407"/>
                  <a:pt x="f1718" y="f1406"/>
                  <a:pt x="f1719" y="f1404"/>
                </a:cubicBezTo>
                <a:lnTo>
                  <a:pt x="f1720" y="f1402"/>
                </a:lnTo>
                <a:lnTo>
                  <a:pt x="f1721" y="f1401"/>
                </a:lnTo>
                <a:lnTo>
                  <a:pt x="f1722" y="f1400"/>
                </a:lnTo>
                <a:cubicBezTo>
                  <a:pt x="f1723" y="f1398"/>
                  <a:pt x="f1724" y="f1396"/>
                  <a:pt x="f1725" y="f1394"/>
                </a:cubicBezTo>
                <a:cubicBezTo>
                  <a:pt x="f1726" y="f1392"/>
                  <a:pt x="f1727" y="f1390"/>
                  <a:pt x="f1728" y="f1388"/>
                </a:cubicBezTo>
                <a:lnTo>
                  <a:pt x="f1729" y="f1387"/>
                </a:lnTo>
                <a:cubicBezTo>
                  <a:pt x="f1730" y="f1464"/>
                  <a:pt x="f1731" y="f1466"/>
                  <a:pt x="f485" y="f1467"/>
                </a:cubicBezTo>
                <a:cubicBezTo>
                  <a:pt x="f486" y="f1468"/>
                  <a:pt x="f487" y="f1469"/>
                  <a:pt x="f488" y="f1470"/>
                </a:cubicBezTo>
                <a:lnTo>
                  <a:pt x="f489" y="f1471"/>
                </a:lnTo>
                <a:cubicBezTo>
                  <a:pt x="f490" y="f1472"/>
                  <a:pt x="f491" y="f1473"/>
                  <a:pt x="f492" y="f1474"/>
                </a:cubicBezTo>
                <a:cubicBezTo>
                  <a:pt x="f493" y="f1475"/>
                  <a:pt x="f494" y="f1476"/>
                  <a:pt x="f494" y="f1477"/>
                </a:cubicBezTo>
                <a:lnTo>
                  <a:pt x="f495" y="f1478"/>
                </a:lnTo>
                <a:lnTo>
                  <a:pt x="f496" y="f1479"/>
                </a:lnTo>
                <a:close/>
                <a:moveTo>
                  <a:pt x="f497" y="f1428"/>
                </a:moveTo>
                <a:lnTo>
                  <a:pt x="f498" y="f1479"/>
                </a:lnTo>
                <a:lnTo>
                  <a:pt x="f499" y="f1478"/>
                </a:lnTo>
                <a:lnTo>
                  <a:pt x="f500" y="f1477"/>
                </a:lnTo>
                <a:cubicBezTo>
                  <a:pt x="f500" y="f1476"/>
                  <a:pt x="f501" y="f1475"/>
                  <a:pt x="f502" y="f1474"/>
                </a:cubicBezTo>
                <a:cubicBezTo>
                  <a:pt x="f503" y="f1473"/>
                  <a:pt x="f504" y="f1472"/>
                  <a:pt x="f505" y="f1471"/>
                </a:cubicBezTo>
                <a:lnTo>
                  <a:pt x="f506" y="f1470"/>
                </a:lnTo>
                <a:cubicBezTo>
                  <a:pt x="f507" y="f1469"/>
                  <a:pt x="f508" y="f1468"/>
                  <a:pt x="f509" y="f1467"/>
                </a:cubicBezTo>
                <a:cubicBezTo>
                  <a:pt x="f620" y="f1732"/>
                  <a:pt x="f1733" y="f1734"/>
                  <a:pt x="f2" y="f1735"/>
                </a:cubicBezTo>
                <a:lnTo>
                  <a:pt x="f2" y="f1736"/>
                </a:lnTo>
                <a:cubicBezTo>
                  <a:pt x="f1737" y="f1738"/>
                  <a:pt x="f1739" y="f1740"/>
                  <a:pt x="f520" y="f1317"/>
                </a:cubicBezTo>
                <a:cubicBezTo>
                  <a:pt x="f521" y="f1741"/>
                  <a:pt x="f523" y="f1742"/>
                  <a:pt x="f2" y="f1743"/>
                </a:cubicBezTo>
                <a:lnTo>
                  <a:pt x="f2" y="f1744"/>
                </a:lnTo>
                <a:cubicBezTo>
                  <a:pt x="f527" y="f1745"/>
                  <a:pt x="f529" y="f1746"/>
                  <a:pt x="f531" y="f1436"/>
                </a:cubicBezTo>
                <a:lnTo>
                  <a:pt x="f532" y="f1435"/>
                </a:lnTo>
                <a:cubicBezTo>
                  <a:pt x="f533" y="f1434"/>
                  <a:pt x="f534" y="f1433"/>
                  <a:pt x="f535" y="f1432"/>
                </a:cubicBezTo>
                <a:cubicBezTo>
                  <a:pt x="f536" y="f1431"/>
                  <a:pt x="f537" y="f1430"/>
                  <a:pt x="f538" y="f1429"/>
                </a:cubicBezTo>
                <a:close/>
                <a:moveTo>
                  <a:pt x="f539" y="f1747"/>
                </a:moveTo>
                <a:cubicBezTo>
                  <a:pt x="f541" y="f1748"/>
                  <a:pt x="f543" y="f1749"/>
                  <a:pt x="f545" y="f1750"/>
                </a:cubicBezTo>
                <a:cubicBezTo>
                  <a:pt x="f547" y="f1751"/>
                  <a:pt x="f549" y="f1752"/>
                  <a:pt x="f539" y="f1747"/>
                </a:cubicBezTo>
                <a:close/>
                <a:moveTo>
                  <a:pt x="f551" y="f1747"/>
                </a:moveTo>
                <a:cubicBezTo>
                  <a:pt x="f552" y="f1752"/>
                  <a:pt x="f553" y="f1751"/>
                  <a:pt x="f108" y="f1750"/>
                </a:cubicBezTo>
                <a:cubicBezTo>
                  <a:pt x="f554" y="f1749"/>
                  <a:pt x="f555" y="f1748"/>
                  <a:pt x="f551" y="f1747"/>
                </a:cubicBezTo>
                <a:close/>
                <a:moveTo>
                  <a:pt x="f556" y="f1747"/>
                </a:moveTo>
                <a:cubicBezTo>
                  <a:pt x="f557" y="f1748"/>
                  <a:pt x="f558" y="f1749"/>
                  <a:pt x="f559" y="f1750"/>
                </a:cubicBezTo>
                <a:cubicBezTo>
                  <a:pt x="f560" y="f1751"/>
                  <a:pt x="f561" y="f1752"/>
                  <a:pt x="f556" y="f1747"/>
                </a:cubicBezTo>
                <a:close/>
                <a:moveTo>
                  <a:pt x="f562" y="f1747"/>
                </a:moveTo>
                <a:cubicBezTo>
                  <a:pt x="f563" y="f1752"/>
                  <a:pt x="f564" y="f1751"/>
                  <a:pt x="f176" y="f1750"/>
                </a:cubicBezTo>
                <a:cubicBezTo>
                  <a:pt x="f565" y="f1749"/>
                  <a:pt x="f566" y="f1748"/>
                  <a:pt x="f562" y="f1747"/>
                </a:cubicBezTo>
                <a:close/>
                <a:moveTo>
                  <a:pt x="f567" y="f1747"/>
                </a:moveTo>
                <a:cubicBezTo>
                  <a:pt x="f568" y="f1748"/>
                  <a:pt x="f569" y="f1749"/>
                  <a:pt x="f570" y="f1750"/>
                </a:cubicBezTo>
                <a:cubicBezTo>
                  <a:pt x="f571" y="f1751"/>
                  <a:pt x="f572" y="f1752"/>
                  <a:pt x="f567" y="f1747"/>
                </a:cubicBezTo>
                <a:close/>
                <a:moveTo>
                  <a:pt x="f573" y="f1747"/>
                </a:moveTo>
                <a:cubicBezTo>
                  <a:pt x="f574" y="f1752"/>
                  <a:pt x="f575" y="f1751"/>
                  <a:pt x="f244" y="f1750"/>
                </a:cubicBezTo>
                <a:cubicBezTo>
                  <a:pt x="f576" y="f1749"/>
                  <a:pt x="f577" y="f1748"/>
                  <a:pt x="f573" y="f1747"/>
                </a:cubicBezTo>
                <a:close/>
                <a:moveTo>
                  <a:pt x="f578" y="f1747"/>
                </a:moveTo>
                <a:cubicBezTo>
                  <a:pt x="f579" y="f1748"/>
                  <a:pt x="f580" y="f1749"/>
                  <a:pt x="f581" y="f1750"/>
                </a:cubicBezTo>
                <a:cubicBezTo>
                  <a:pt x="f582" y="f1751"/>
                  <a:pt x="f583" y="f1752"/>
                  <a:pt x="f578" y="f1747"/>
                </a:cubicBezTo>
                <a:close/>
                <a:moveTo>
                  <a:pt x="f584" y="f1747"/>
                </a:moveTo>
                <a:cubicBezTo>
                  <a:pt x="f585" y="f1752"/>
                  <a:pt x="f586" y="f1751"/>
                  <a:pt x="f312" y="f1750"/>
                </a:cubicBezTo>
                <a:cubicBezTo>
                  <a:pt x="f587" y="f1749"/>
                  <a:pt x="f588" y="f1748"/>
                  <a:pt x="f584" y="f1747"/>
                </a:cubicBezTo>
                <a:close/>
                <a:moveTo>
                  <a:pt x="f589" y="f1747"/>
                </a:moveTo>
                <a:cubicBezTo>
                  <a:pt x="f590" y="f1748"/>
                  <a:pt x="f591" y="f1749"/>
                  <a:pt x="f592" y="f1750"/>
                </a:cubicBezTo>
                <a:cubicBezTo>
                  <a:pt x="f593" y="f1751"/>
                  <a:pt x="f594" y="f1752"/>
                  <a:pt x="f589" y="f1747"/>
                </a:cubicBezTo>
                <a:close/>
                <a:moveTo>
                  <a:pt x="f595" y="f1747"/>
                </a:moveTo>
                <a:cubicBezTo>
                  <a:pt x="f596" y="f1752"/>
                  <a:pt x="f597" y="f1751"/>
                  <a:pt x="f380" y="f1750"/>
                </a:cubicBezTo>
                <a:cubicBezTo>
                  <a:pt x="f598" y="f1749"/>
                  <a:pt x="f599" y="f1748"/>
                  <a:pt x="f595" y="f1747"/>
                </a:cubicBezTo>
                <a:close/>
                <a:moveTo>
                  <a:pt x="f600" y="f1747"/>
                </a:moveTo>
                <a:cubicBezTo>
                  <a:pt x="f601" y="f1748"/>
                  <a:pt x="f602" y="f1749"/>
                  <a:pt x="f603" y="f1750"/>
                </a:cubicBezTo>
                <a:cubicBezTo>
                  <a:pt x="f604" y="f1751"/>
                  <a:pt x="f605" y="f1752"/>
                  <a:pt x="f600" y="f1747"/>
                </a:cubicBezTo>
                <a:close/>
                <a:moveTo>
                  <a:pt x="f606" y="f1747"/>
                </a:moveTo>
                <a:cubicBezTo>
                  <a:pt x="f607" y="f1752"/>
                  <a:pt x="f608" y="f1751"/>
                  <a:pt x="f448" y="f1750"/>
                </a:cubicBezTo>
                <a:cubicBezTo>
                  <a:pt x="f609" y="f1749"/>
                  <a:pt x="f610" y="f1748"/>
                  <a:pt x="f606" y="f1747"/>
                </a:cubicBezTo>
                <a:close/>
                <a:moveTo>
                  <a:pt x="f611" y="f1747"/>
                </a:moveTo>
                <a:cubicBezTo>
                  <a:pt x="f612" y="f1748"/>
                  <a:pt x="f613" y="f1749"/>
                  <a:pt x="f614" y="f1750"/>
                </a:cubicBezTo>
                <a:cubicBezTo>
                  <a:pt x="f615" y="f1751"/>
                  <a:pt x="f616" y="f1752"/>
                  <a:pt x="f611" y="f1747"/>
                </a:cubicBezTo>
                <a:close/>
                <a:moveTo>
                  <a:pt x="f2" y="f1753"/>
                </a:moveTo>
                <a:cubicBezTo>
                  <a:pt x="f618" y="f1754"/>
                  <a:pt x="f620" y="f1755"/>
                  <a:pt x="f622" y="f1756"/>
                </a:cubicBezTo>
                <a:cubicBezTo>
                  <a:pt x="f624" y="f1757"/>
                  <a:pt x="f626" y="f1758"/>
                  <a:pt x="f628" y="f1759"/>
                </a:cubicBezTo>
                <a:lnTo>
                  <a:pt x="f630" y="f1760"/>
                </a:lnTo>
                <a:cubicBezTo>
                  <a:pt x="f632" y="f1761"/>
                  <a:pt x="f503" y="f1762"/>
                  <a:pt x="f502" y="f1763"/>
                </a:cubicBezTo>
                <a:cubicBezTo>
                  <a:pt x="f501" y="f1764"/>
                  <a:pt x="f500" y="f1765"/>
                  <a:pt x="f500" y="f1766"/>
                </a:cubicBezTo>
                <a:cubicBezTo>
                  <a:pt x="f500" y="f1767"/>
                  <a:pt x="f640" y="f1768"/>
                  <a:pt x="f642" y="f1769"/>
                </a:cubicBezTo>
                <a:lnTo>
                  <a:pt x="f498" y="f1770"/>
                </a:lnTo>
                <a:lnTo>
                  <a:pt x="f497" y="f1771"/>
                </a:lnTo>
                <a:lnTo>
                  <a:pt x="f646" y="f1772"/>
                </a:lnTo>
                <a:cubicBezTo>
                  <a:pt x="f648" y="f1773"/>
                  <a:pt x="f650" y="f1774"/>
                  <a:pt x="f652" y="f1775"/>
                </a:cubicBezTo>
                <a:cubicBezTo>
                  <a:pt x="f654" y="f1776"/>
                  <a:pt x="f656" y="f1777"/>
                  <a:pt x="f532" y="f1778"/>
                </a:cubicBezTo>
                <a:lnTo>
                  <a:pt x="f659" y="f1779"/>
                </a:lnTo>
                <a:cubicBezTo>
                  <a:pt x="f661" y="f1780"/>
                  <a:pt x="f663" y="f1781"/>
                  <a:pt x="f2" y="f1782"/>
                </a:cubicBezTo>
                <a:lnTo>
                  <a:pt x="f2" y="f1783"/>
                </a:lnTo>
                <a:cubicBezTo>
                  <a:pt x="f667" y="f1784"/>
                  <a:pt x="f669" y="f1785"/>
                  <a:pt x="f520" y="f1750"/>
                </a:cubicBezTo>
                <a:cubicBezTo>
                  <a:pt x="f671" y="f1786"/>
                  <a:pt x="f673" y="f1787"/>
                  <a:pt x="f2" y="f1788"/>
                </a:cubicBezTo>
                <a:close/>
                <a:moveTo>
                  <a:pt x="f676" y="f1789"/>
                </a:moveTo>
                <a:lnTo>
                  <a:pt x="f678" y="f1790"/>
                </a:lnTo>
                <a:cubicBezTo>
                  <a:pt x="f680" y="f1791"/>
                  <a:pt x="f682" y="f1792"/>
                  <a:pt x="f684" y="f1793"/>
                </a:cubicBezTo>
                <a:cubicBezTo>
                  <a:pt x="f686" y="f1794"/>
                  <a:pt x="f688" y="f1795"/>
                  <a:pt x="f690" y="f1796"/>
                </a:cubicBezTo>
                <a:lnTo>
                  <a:pt x="f692" y="f1797"/>
                </a:lnTo>
                <a:cubicBezTo>
                  <a:pt x="f694" y="f1798"/>
                  <a:pt x="f696" y="f1799"/>
                  <a:pt x="f3" y="f1800"/>
                </a:cubicBezTo>
                <a:lnTo>
                  <a:pt x="f3" y="f1801"/>
                </a:lnTo>
                <a:cubicBezTo>
                  <a:pt x="f700" y="f1802"/>
                  <a:pt x="f702" y="f1803"/>
                  <a:pt x="f704" y="f1804"/>
                </a:cubicBezTo>
                <a:cubicBezTo>
                  <a:pt x="f705" y="f1805"/>
                  <a:pt x="f707" y="f1806"/>
                  <a:pt x="f3" y="f1807"/>
                </a:cubicBezTo>
                <a:lnTo>
                  <a:pt x="f3" y="f1808"/>
                </a:lnTo>
                <a:cubicBezTo>
                  <a:pt x="f711" y="f1809"/>
                  <a:pt x="f713" y="f1810"/>
                  <a:pt x="f715" y="f1811"/>
                </a:cubicBezTo>
                <a:cubicBezTo>
                  <a:pt x="f717" y="f1812"/>
                  <a:pt x="f719" y="f1813"/>
                  <a:pt x="f721" y="f1814"/>
                </a:cubicBezTo>
                <a:lnTo>
                  <a:pt x="f723" y="f1815"/>
                </a:lnTo>
                <a:cubicBezTo>
                  <a:pt x="f725" y="f1816"/>
                  <a:pt x="f727" y="f1817"/>
                  <a:pt x="f729" y="f1818"/>
                </a:cubicBezTo>
                <a:cubicBezTo>
                  <a:pt x="f731" y="f1819"/>
                  <a:pt x="f733" y="f1820"/>
                  <a:pt x="f733" y="f1821"/>
                </a:cubicBezTo>
                <a:lnTo>
                  <a:pt x="f736" y="f1822"/>
                </a:lnTo>
                <a:lnTo>
                  <a:pt x="f738" y="f1823"/>
                </a:lnTo>
                <a:close/>
                <a:moveTo>
                  <a:pt x="f740" y="f1789"/>
                </a:moveTo>
                <a:lnTo>
                  <a:pt x="f741" y="f1823"/>
                </a:lnTo>
                <a:lnTo>
                  <a:pt x="f742" y="f1824"/>
                </a:lnTo>
                <a:lnTo>
                  <a:pt x="f743" y="f1821"/>
                </a:lnTo>
                <a:cubicBezTo>
                  <a:pt x="f743" y="f1820"/>
                  <a:pt x="f744" y="f1819"/>
                  <a:pt x="f745" y="f1818"/>
                </a:cubicBezTo>
                <a:cubicBezTo>
                  <a:pt x="f746" y="f1817"/>
                  <a:pt x="f747" y="f1816"/>
                  <a:pt x="f748" y="f1815"/>
                </a:cubicBezTo>
                <a:lnTo>
                  <a:pt x="f749" y="f1814"/>
                </a:lnTo>
                <a:cubicBezTo>
                  <a:pt x="f750" y="f1813"/>
                  <a:pt x="f751" y="f1812"/>
                  <a:pt x="f752" y="f1811"/>
                </a:cubicBezTo>
                <a:cubicBezTo>
                  <a:pt x="f753" y="f1825"/>
                  <a:pt x="f755" y="f1826"/>
                  <a:pt x="f757" y="f1779"/>
                </a:cubicBezTo>
                <a:lnTo>
                  <a:pt x="f758" y="f1778"/>
                </a:lnTo>
                <a:cubicBezTo>
                  <a:pt x="f759" y="f1777"/>
                  <a:pt x="f760" y="f1776"/>
                  <a:pt x="f761" y="f1775"/>
                </a:cubicBezTo>
                <a:cubicBezTo>
                  <a:pt x="f762" y="f1774"/>
                  <a:pt x="f763" y="f1773"/>
                  <a:pt x="f764" y="f1772"/>
                </a:cubicBezTo>
                <a:lnTo>
                  <a:pt x="f765" y="f1771"/>
                </a:lnTo>
                <a:lnTo>
                  <a:pt x="f766" y="f1770"/>
                </a:lnTo>
                <a:lnTo>
                  <a:pt x="f767" y="f1769"/>
                </a:lnTo>
                <a:cubicBezTo>
                  <a:pt x="f768" y="f1768"/>
                  <a:pt x="f769" y="f1767"/>
                  <a:pt x="f769" y="f1766"/>
                </a:cubicBezTo>
                <a:cubicBezTo>
                  <a:pt x="f769" y="f1765"/>
                  <a:pt x="f770" y="f1764"/>
                  <a:pt x="f771" y="f1763"/>
                </a:cubicBezTo>
                <a:cubicBezTo>
                  <a:pt x="f772" y="f1762"/>
                  <a:pt x="f773" y="f1761"/>
                  <a:pt x="f774" y="f1760"/>
                </a:cubicBezTo>
                <a:lnTo>
                  <a:pt x="f775" y="f1759"/>
                </a:lnTo>
                <a:cubicBezTo>
                  <a:pt x="f776" y="f1758"/>
                  <a:pt x="f777" y="f1757"/>
                  <a:pt x="f778" y="f1756"/>
                </a:cubicBezTo>
                <a:cubicBezTo>
                  <a:pt x="f779" y="f1827"/>
                  <a:pt x="f781" y="f1828"/>
                  <a:pt x="f783" y="f1797"/>
                </a:cubicBezTo>
                <a:lnTo>
                  <a:pt x="f784" y="f1796"/>
                </a:lnTo>
                <a:cubicBezTo>
                  <a:pt x="f785" y="f1795"/>
                  <a:pt x="f786" y="f1794"/>
                  <a:pt x="f787" y="f1793"/>
                </a:cubicBezTo>
                <a:cubicBezTo>
                  <a:pt x="f788" y="f1792"/>
                  <a:pt x="f789" y="f1791"/>
                  <a:pt x="f790" y="f1790"/>
                </a:cubicBezTo>
                <a:close/>
                <a:moveTo>
                  <a:pt x="f791" y="f1789"/>
                </a:moveTo>
                <a:lnTo>
                  <a:pt x="f792" y="f1790"/>
                </a:lnTo>
                <a:cubicBezTo>
                  <a:pt x="f793" y="f1791"/>
                  <a:pt x="f794" y="f1792"/>
                  <a:pt x="f795" y="f1793"/>
                </a:cubicBezTo>
                <a:cubicBezTo>
                  <a:pt x="f796" y="f1794"/>
                  <a:pt x="f797" y="f1795"/>
                  <a:pt x="f798" y="f1796"/>
                </a:cubicBezTo>
                <a:lnTo>
                  <a:pt x="f799" y="f1797"/>
                </a:lnTo>
                <a:cubicBezTo>
                  <a:pt x="f800" y="f1828"/>
                  <a:pt x="f801" y="f1827"/>
                  <a:pt x="f802" y="f1756"/>
                </a:cubicBezTo>
                <a:cubicBezTo>
                  <a:pt x="f803" y="f1757"/>
                  <a:pt x="f804" y="f1758"/>
                  <a:pt x="f805" y="f1759"/>
                </a:cubicBezTo>
                <a:lnTo>
                  <a:pt x="f806" y="f1760"/>
                </a:lnTo>
                <a:cubicBezTo>
                  <a:pt x="f807" y="f1761"/>
                  <a:pt x="f94" y="f1762"/>
                  <a:pt x="f93" y="f1763"/>
                </a:cubicBezTo>
                <a:cubicBezTo>
                  <a:pt x="f92" y="f1764"/>
                  <a:pt x="f91" y="f1765"/>
                  <a:pt x="f91" y="f1766"/>
                </a:cubicBezTo>
                <a:cubicBezTo>
                  <a:pt x="f91" y="f1767"/>
                  <a:pt x="f808" y="f1768"/>
                  <a:pt x="f809" y="f1769"/>
                </a:cubicBezTo>
                <a:lnTo>
                  <a:pt x="f89" y="f1770"/>
                </a:lnTo>
                <a:lnTo>
                  <a:pt x="f88" y="f1771"/>
                </a:lnTo>
                <a:lnTo>
                  <a:pt x="f810" y="f1772"/>
                </a:lnTo>
                <a:cubicBezTo>
                  <a:pt x="f811" y="f1773"/>
                  <a:pt x="f812" y="f1774"/>
                  <a:pt x="f813" y="f1775"/>
                </a:cubicBezTo>
                <a:cubicBezTo>
                  <a:pt x="f814" y="f1776"/>
                  <a:pt x="f815" y="f1777"/>
                  <a:pt x="f116" y="f1778"/>
                </a:cubicBezTo>
                <a:lnTo>
                  <a:pt x="f816" y="f1779"/>
                </a:lnTo>
                <a:cubicBezTo>
                  <a:pt x="f817" y="f1826"/>
                  <a:pt x="f818" y="f1825"/>
                  <a:pt x="f819" y="f1811"/>
                </a:cubicBezTo>
                <a:cubicBezTo>
                  <a:pt x="f820" y="f1812"/>
                  <a:pt x="f821" y="f1813"/>
                  <a:pt x="f822" y="f1814"/>
                </a:cubicBezTo>
                <a:lnTo>
                  <a:pt x="f823" y="f1815"/>
                </a:lnTo>
                <a:cubicBezTo>
                  <a:pt x="f824" y="f1816"/>
                  <a:pt x="f825" y="f1817"/>
                  <a:pt x="f826" y="f1818"/>
                </a:cubicBezTo>
                <a:cubicBezTo>
                  <a:pt x="f827" y="f1819"/>
                  <a:pt x="f828" y="f1820"/>
                  <a:pt x="f828" y="f1821"/>
                </a:cubicBezTo>
                <a:lnTo>
                  <a:pt x="f829" y="f1824"/>
                </a:lnTo>
                <a:lnTo>
                  <a:pt x="f830" y="f1823"/>
                </a:lnTo>
                <a:close/>
                <a:moveTo>
                  <a:pt x="f831" y="f1789"/>
                </a:moveTo>
                <a:lnTo>
                  <a:pt x="f832" y="f1823"/>
                </a:lnTo>
                <a:lnTo>
                  <a:pt x="f833" y="f1824"/>
                </a:lnTo>
                <a:lnTo>
                  <a:pt x="f834" y="f1821"/>
                </a:lnTo>
                <a:cubicBezTo>
                  <a:pt x="f834" y="f1820"/>
                  <a:pt x="f835" y="f1819"/>
                  <a:pt x="f836" y="f1818"/>
                </a:cubicBezTo>
                <a:cubicBezTo>
                  <a:pt x="f837" y="f1817"/>
                  <a:pt x="f838" y="f1816"/>
                  <a:pt x="f839" y="f1815"/>
                </a:cubicBezTo>
                <a:lnTo>
                  <a:pt x="f840" y="f1814"/>
                </a:lnTo>
                <a:cubicBezTo>
                  <a:pt x="f841" y="f1813"/>
                  <a:pt x="f842" y="f1812"/>
                  <a:pt x="f843" y="f1811"/>
                </a:cubicBezTo>
                <a:cubicBezTo>
                  <a:pt x="f844" y="f1825"/>
                  <a:pt x="f845" y="f1826"/>
                  <a:pt x="f846" y="f1779"/>
                </a:cubicBezTo>
                <a:lnTo>
                  <a:pt x="f847" y="f1778"/>
                </a:lnTo>
                <a:cubicBezTo>
                  <a:pt x="f848" y="f1777"/>
                  <a:pt x="f849" y="f1776"/>
                  <a:pt x="f850" y="f1775"/>
                </a:cubicBezTo>
                <a:cubicBezTo>
                  <a:pt x="f851" y="f1774"/>
                  <a:pt x="f852" y="f1773"/>
                  <a:pt x="f853" y="f1772"/>
                </a:cubicBezTo>
                <a:lnTo>
                  <a:pt x="f854" y="f1771"/>
                </a:lnTo>
                <a:lnTo>
                  <a:pt x="f855" y="f1770"/>
                </a:lnTo>
                <a:lnTo>
                  <a:pt x="f856" y="f1769"/>
                </a:lnTo>
                <a:cubicBezTo>
                  <a:pt x="f857" y="f1768"/>
                  <a:pt x="f858" y="f1767"/>
                  <a:pt x="f858" y="f1766"/>
                </a:cubicBezTo>
                <a:cubicBezTo>
                  <a:pt x="f858" y="f1765"/>
                  <a:pt x="f859" y="f1764"/>
                  <a:pt x="f860" y="f1763"/>
                </a:cubicBezTo>
                <a:cubicBezTo>
                  <a:pt x="f861" y="f1762"/>
                  <a:pt x="f862" y="f1761"/>
                  <a:pt x="f863" y="f1760"/>
                </a:cubicBezTo>
                <a:lnTo>
                  <a:pt x="f864" y="f1759"/>
                </a:lnTo>
                <a:cubicBezTo>
                  <a:pt x="f865" y="f1758"/>
                  <a:pt x="f866" y="f1757"/>
                  <a:pt x="f867" y="f1756"/>
                </a:cubicBezTo>
                <a:cubicBezTo>
                  <a:pt x="f868" y="f1827"/>
                  <a:pt x="f869" y="f1828"/>
                  <a:pt x="f870" y="f1797"/>
                </a:cubicBezTo>
                <a:lnTo>
                  <a:pt x="f871" y="f1796"/>
                </a:lnTo>
                <a:cubicBezTo>
                  <a:pt x="f872" y="f1795"/>
                  <a:pt x="f873" y="f1794"/>
                  <a:pt x="f874" y="f1793"/>
                </a:cubicBezTo>
                <a:cubicBezTo>
                  <a:pt x="f875" y="f1792"/>
                  <a:pt x="f876" y="f1791"/>
                  <a:pt x="f877" y="f1790"/>
                </a:cubicBezTo>
                <a:close/>
                <a:moveTo>
                  <a:pt x="f878" y="f1789"/>
                </a:moveTo>
                <a:lnTo>
                  <a:pt x="f879" y="f1790"/>
                </a:lnTo>
                <a:cubicBezTo>
                  <a:pt x="f880" y="f1791"/>
                  <a:pt x="f881" y="f1792"/>
                  <a:pt x="f882" y="f1793"/>
                </a:cubicBezTo>
                <a:cubicBezTo>
                  <a:pt x="f883" y="f1794"/>
                  <a:pt x="f884" y="f1795"/>
                  <a:pt x="f885" y="f1796"/>
                </a:cubicBezTo>
                <a:lnTo>
                  <a:pt x="f886" y="f1797"/>
                </a:lnTo>
                <a:cubicBezTo>
                  <a:pt x="f887" y="f1828"/>
                  <a:pt x="f888" y="f1827"/>
                  <a:pt x="f889" y="f1756"/>
                </a:cubicBezTo>
                <a:cubicBezTo>
                  <a:pt x="f890" y="f1757"/>
                  <a:pt x="f891" y="f1758"/>
                  <a:pt x="f892" y="f1759"/>
                </a:cubicBezTo>
                <a:lnTo>
                  <a:pt x="f893" y="f1760"/>
                </a:lnTo>
                <a:cubicBezTo>
                  <a:pt x="f894" y="f1761"/>
                  <a:pt x="f163" y="f1762"/>
                  <a:pt x="f162" y="f1763"/>
                </a:cubicBezTo>
                <a:cubicBezTo>
                  <a:pt x="f161" y="f1764"/>
                  <a:pt x="f160" y="f1765"/>
                  <a:pt x="f160" y="f1766"/>
                </a:cubicBezTo>
                <a:cubicBezTo>
                  <a:pt x="f160" y="f1767"/>
                  <a:pt x="f895" y="f1768"/>
                  <a:pt x="f896" y="f1769"/>
                </a:cubicBezTo>
                <a:lnTo>
                  <a:pt x="f158" y="f1770"/>
                </a:lnTo>
                <a:lnTo>
                  <a:pt x="f157" y="f1771"/>
                </a:lnTo>
                <a:lnTo>
                  <a:pt x="f897" y="f1772"/>
                </a:lnTo>
                <a:cubicBezTo>
                  <a:pt x="f898" y="f1773"/>
                  <a:pt x="f899" y="f1774"/>
                  <a:pt x="f900" y="f1775"/>
                </a:cubicBezTo>
                <a:cubicBezTo>
                  <a:pt x="f901" y="f1776"/>
                  <a:pt x="f902" y="f1777"/>
                  <a:pt x="f184" y="f1778"/>
                </a:cubicBezTo>
                <a:lnTo>
                  <a:pt x="f903" y="f1779"/>
                </a:lnTo>
                <a:cubicBezTo>
                  <a:pt x="f904" y="f1826"/>
                  <a:pt x="f905" y="f1825"/>
                  <a:pt x="f906" y="f1811"/>
                </a:cubicBezTo>
                <a:cubicBezTo>
                  <a:pt x="f907" y="f1812"/>
                  <a:pt x="f908" y="f1813"/>
                  <a:pt x="f909" y="f1814"/>
                </a:cubicBezTo>
                <a:lnTo>
                  <a:pt x="f910" y="f1815"/>
                </a:lnTo>
                <a:cubicBezTo>
                  <a:pt x="f911" y="f1816"/>
                  <a:pt x="f912" y="f1817"/>
                  <a:pt x="f913" y="f1818"/>
                </a:cubicBezTo>
                <a:cubicBezTo>
                  <a:pt x="f914" y="f1819"/>
                  <a:pt x="f915" y="f1820"/>
                  <a:pt x="f915" y="f1821"/>
                </a:cubicBezTo>
                <a:lnTo>
                  <a:pt x="f916" y="f1824"/>
                </a:lnTo>
                <a:lnTo>
                  <a:pt x="f917" y="f1823"/>
                </a:lnTo>
                <a:close/>
                <a:moveTo>
                  <a:pt x="f918" y="f1789"/>
                </a:moveTo>
                <a:lnTo>
                  <a:pt x="f919" y="f1823"/>
                </a:lnTo>
                <a:lnTo>
                  <a:pt x="f920" y="f1824"/>
                </a:lnTo>
                <a:lnTo>
                  <a:pt x="f921" y="f1821"/>
                </a:lnTo>
                <a:cubicBezTo>
                  <a:pt x="f921" y="f1820"/>
                  <a:pt x="f922" y="f1819"/>
                  <a:pt x="f923" y="f1818"/>
                </a:cubicBezTo>
                <a:cubicBezTo>
                  <a:pt x="f924" y="f1817"/>
                  <a:pt x="f925" y="f1816"/>
                  <a:pt x="f926" y="f1815"/>
                </a:cubicBezTo>
                <a:lnTo>
                  <a:pt x="f927" y="f1814"/>
                </a:lnTo>
                <a:cubicBezTo>
                  <a:pt x="f928" y="f1813"/>
                  <a:pt x="f929" y="f1812"/>
                  <a:pt x="f930" y="f1811"/>
                </a:cubicBezTo>
                <a:cubicBezTo>
                  <a:pt x="f931" y="f1825"/>
                  <a:pt x="f932" y="f1826"/>
                  <a:pt x="f933" y="f1779"/>
                </a:cubicBezTo>
                <a:lnTo>
                  <a:pt x="f934" y="f1778"/>
                </a:lnTo>
                <a:cubicBezTo>
                  <a:pt x="f935" y="f1777"/>
                  <a:pt x="f936" y="f1776"/>
                  <a:pt x="f937" y="f1775"/>
                </a:cubicBezTo>
                <a:cubicBezTo>
                  <a:pt x="f938" y="f1774"/>
                  <a:pt x="f939" y="f1773"/>
                  <a:pt x="f940" y="f1772"/>
                </a:cubicBezTo>
                <a:lnTo>
                  <a:pt x="f941" y="f1771"/>
                </a:lnTo>
                <a:lnTo>
                  <a:pt x="f942" y="f1770"/>
                </a:lnTo>
                <a:lnTo>
                  <a:pt x="f943" y="f1769"/>
                </a:lnTo>
                <a:cubicBezTo>
                  <a:pt x="f944" y="f1768"/>
                  <a:pt x="f945" y="f1767"/>
                  <a:pt x="f945" y="f1766"/>
                </a:cubicBezTo>
                <a:cubicBezTo>
                  <a:pt x="f945" y="f1765"/>
                  <a:pt x="f946" y="f1764"/>
                  <a:pt x="f947" y="f1763"/>
                </a:cubicBezTo>
                <a:cubicBezTo>
                  <a:pt x="f948" y="f1762"/>
                  <a:pt x="f949" y="f1761"/>
                  <a:pt x="f950" y="f1760"/>
                </a:cubicBezTo>
                <a:lnTo>
                  <a:pt x="f951" y="f1759"/>
                </a:lnTo>
                <a:cubicBezTo>
                  <a:pt x="f952" y="f1758"/>
                  <a:pt x="f953" y="f1757"/>
                  <a:pt x="f954" y="f1756"/>
                </a:cubicBezTo>
                <a:cubicBezTo>
                  <a:pt x="f955" y="f1827"/>
                  <a:pt x="f956" y="f1828"/>
                  <a:pt x="f957" y="f1797"/>
                </a:cubicBezTo>
                <a:lnTo>
                  <a:pt x="f958" y="f1796"/>
                </a:lnTo>
                <a:cubicBezTo>
                  <a:pt x="f959" y="f1795"/>
                  <a:pt x="f960" y="f1794"/>
                  <a:pt x="f961" y="f1793"/>
                </a:cubicBezTo>
                <a:cubicBezTo>
                  <a:pt x="f962" y="f1792"/>
                  <a:pt x="f963" y="f1791"/>
                  <a:pt x="f964" y="f1790"/>
                </a:cubicBezTo>
                <a:close/>
                <a:moveTo>
                  <a:pt x="f965" y="f1789"/>
                </a:moveTo>
                <a:lnTo>
                  <a:pt x="f966" y="f1790"/>
                </a:lnTo>
                <a:cubicBezTo>
                  <a:pt x="f967" y="f1791"/>
                  <a:pt x="f968" y="f1792"/>
                  <a:pt x="f969" y="f1793"/>
                </a:cubicBezTo>
                <a:cubicBezTo>
                  <a:pt x="f970" y="f1794"/>
                  <a:pt x="f971" y="f1795"/>
                  <a:pt x="f972" y="f1796"/>
                </a:cubicBezTo>
                <a:lnTo>
                  <a:pt x="f973" y="f1797"/>
                </a:lnTo>
                <a:cubicBezTo>
                  <a:pt x="f974" y="f1828"/>
                  <a:pt x="f975" y="f1827"/>
                  <a:pt x="f976" y="f1756"/>
                </a:cubicBezTo>
                <a:cubicBezTo>
                  <a:pt x="f977" y="f1757"/>
                  <a:pt x="f978" y="f1758"/>
                  <a:pt x="f979" y="f1759"/>
                </a:cubicBezTo>
                <a:lnTo>
                  <a:pt x="f980" y="f1760"/>
                </a:lnTo>
                <a:cubicBezTo>
                  <a:pt x="f981" y="f1761"/>
                  <a:pt x="f982" y="f1762"/>
                  <a:pt x="f983" y="f1763"/>
                </a:cubicBezTo>
                <a:cubicBezTo>
                  <a:pt x="f984" y="f1764"/>
                  <a:pt x="f228" y="f1765"/>
                  <a:pt x="f228" y="f1766"/>
                </a:cubicBezTo>
                <a:cubicBezTo>
                  <a:pt x="f228" y="f1767"/>
                  <a:pt x="f985" y="f1768"/>
                  <a:pt x="f986" y="f1769"/>
                </a:cubicBezTo>
                <a:lnTo>
                  <a:pt x="f226" y="f1770"/>
                </a:lnTo>
                <a:lnTo>
                  <a:pt x="f225" y="f1771"/>
                </a:lnTo>
                <a:lnTo>
                  <a:pt x="f987" y="f1772"/>
                </a:lnTo>
                <a:cubicBezTo>
                  <a:pt x="f988" y="f1773"/>
                  <a:pt x="f989" y="f1774"/>
                  <a:pt x="f990" y="f1775"/>
                </a:cubicBezTo>
                <a:cubicBezTo>
                  <a:pt x="f991" y="f1776"/>
                  <a:pt x="f992" y="f1777"/>
                  <a:pt x="f993" y="f1778"/>
                </a:cubicBezTo>
                <a:lnTo>
                  <a:pt x="f994" y="f1779"/>
                </a:lnTo>
                <a:cubicBezTo>
                  <a:pt x="f995" y="f1826"/>
                  <a:pt x="f996" y="f1825"/>
                  <a:pt x="f997" y="f1811"/>
                </a:cubicBezTo>
                <a:cubicBezTo>
                  <a:pt x="f998" y="f1812"/>
                  <a:pt x="f999" y="f1813"/>
                  <a:pt x="f1000" y="f1814"/>
                </a:cubicBezTo>
                <a:lnTo>
                  <a:pt x="f1001" y="f1815"/>
                </a:lnTo>
                <a:cubicBezTo>
                  <a:pt x="f1002" y="f1816"/>
                  <a:pt x="f1003" y="f1817"/>
                  <a:pt x="f1004" y="f1818"/>
                </a:cubicBezTo>
                <a:cubicBezTo>
                  <a:pt x="f1005" y="f1819"/>
                  <a:pt x="f1006" y="f1820"/>
                  <a:pt x="f1006" y="f1821"/>
                </a:cubicBezTo>
                <a:lnTo>
                  <a:pt x="f1007" y="f1824"/>
                </a:lnTo>
                <a:lnTo>
                  <a:pt x="f1008" y="f1823"/>
                </a:lnTo>
                <a:close/>
                <a:moveTo>
                  <a:pt x="f1009" y="f1789"/>
                </a:moveTo>
                <a:lnTo>
                  <a:pt x="f1010" y="f1823"/>
                </a:lnTo>
                <a:lnTo>
                  <a:pt x="f1011" y="f1824"/>
                </a:lnTo>
                <a:lnTo>
                  <a:pt x="f1012" y="f1821"/>
                </a:lnTo>
                <a:cubicBezTo>
                  <a:pt x="f1012" y="f1820"/>
                  <a:pt x="f1013" y="f1819"/>
                  <a:pt x="f1014" y="f1818"/>
                </a:cubicBezTo>
                <a:cubicBezTo>
                  <a:pt x="f1015" y="f1817"/>
                  <a:pt x="f1016" y="f1816"/>
                  <a:pt x="f1017" y="f1815"/>
                </a:cubicBezTo>
                <a:lnTo>
                  <a:pt x="f1018" y="f1814"/>
                </a:lnTo>
                <a:cubicBezTo>
                  <a:pt x="f1019" y="f1813"/>
                  <a:pt x="f1020" y="f1812"/>
                  <a:pt x="f1021" y="f1811"/>
                </a:cubicBezTo>
                <a:cubicBezTo>
                  <a:pt x="f1022" y="f1825"/>
                  <a:pt x="f1023" y="f1826"/>
                  <a:pt x="f1024" y="f1779"/>
                </a:cubicBezTo>
                <a:lnTo>
                  <a:pt x="f1025" y="f1778"/>
                </a:lnTo>
                <a:cubicBezTo>
                  <a:pt x="f1026" y="f1777"/>
                  <a:pt x="f1027" y="f1776"/>
                  <a:pt x="f1028" y="f1775"/>
                </a:cubicBezTo>
                <a:cubicBezTo>
                  <a:pt x="f1029" y="f1774"/>
                  <a:pt x="f1030" y="f1773"/>
                  <a:pt x="f1031" y="f1772"/>
                </a:cubicBezTo>
                <a:lnTo>
                  <a:pt x="f1032" y="f1771"/>
                </a:lnTo>
                <a:lnTo>
                  <a:pt x="f1033" y="f1770"/>
                </a:lnTo>
                <a:lnTo>
                  <a:pt x="f1034" y="f1769"/>
                </a:lnTo>
                <a:cubicBezTo>
                  <a:pt x="f1035" y="f1768"/>
                  <a:pt x="f1036" y="f1767"/>
                  <a:pt x="f1036" y="f1766"/>
                </a:cubicBezTo>
                <a:cubicBezTo>
                  <a:pt x="f1036" y="f1765"/>
                  <a:pt x="f1037" y="f1764"/>
                  <a:pt x="f1038" y="f1763"/>
                </a:cubicBezTo>
                <a:cubicBezTo>
                  <a:pt x="f1039" y="f1762"/>
                  <a:pt x="f1040" y="f1761"/>
                  <a:pt x="f1041" y="f1760"/>
                </a:cubicBezTo>
                <a:lnTo>
                  <a:pt x="f1042" y="f1759"/>
                </a:lnTo>
                <a:cubicBezTo>
                  <a:pt x="f1043" y="f1758"/>
                  <a:pt x="f1044" y="f1757"/>
                  <a:pt x="f1045" y="f1756"/>
                </a:cubicBezTo>
                <a:cubicBezTo>
                  <a:pt x="f1046" y="f1827"/>
                  <a:pt x="f1047" y="f1828"/>
                  <a:pt x="f1048" y="f1797"/>
                </a:cubicBezTo>
                <a:lnTo>
                  <a:pt x="f1049" y="f1796"/>
                </a:lnTo>
                <a:cubicBezTo>
                  <a:pt x="f1050" y="f1795"/>
                  <a:pt x="f1051" y="f1794"/>
                  <a:pt x="f1052" y="f1793"/>
                </a:cubicBezTo>
                <a:cubicBezTo>
                  <a:pt x="f1053" y="f1792"/>
                  <a:pt x="f1054" y="f1791"/>
                  <a:pt x="f1055" y="f1790"/>
                </a:cubicBezTo>
                <a:close/>
                <a:moveTo>
                  <a:pt x="f1056" y="f1789"/>
                </a:moveTo>
                <a:lnTo>
                  <a:pt x="f1057" y="f1790"/>
                </a:lnTo>
                <a:cubicBezTo>
                  <a:pt x="f1058" y="f1791"/>
                  <a:pt x="f1059" y="f1792"/>
                  <a:pt x="f1060" y="f1793"/>
                </a:cubicBezTo>
                <a:cubicBezTo>
                  <a:pt x="f1061" y="f1794"/>
                  <a:pt x="f1062" y="f1795"/>
                  <a:pt x="f1063" y="f1796"/>
                </a:cubicBezTo>
                <a:lnTo>
                  <a:pt x="f1064" y="f1797"/>
                </a:lnTo>
                <a:cubicBezTo>
                  <a:pt x="f1065" y="f1828"/>
                  <a:pt x="f1066" y="f1827"/>
                  <a:pt x="f1067" y="f1756"/>
                </a:cubicBezTo>
                <a:cubicBezTo>
                  <a:pt x="f1068" y="f1757"/>
                  <a:pt x="f1069" y="f1758"/>
                  <a:pt x="f1070" y="f1759"/>
                </a:cubicBezTo>
                <a:lnTo>
                  <a:pt x="f1071" y="f1760"/>
                </a:lnTo>
                <a:cubicBezTo>
                  <a:pt x="f1072" y="f1761"/>
                  <a:pt x="f299" y="f1762"/>
                  <a:pt x="f298" y="f1763"/>
                </a:cubicBezTo>
                <a:cubicBezTo>
                  <a:pt x="f297" y="f1764"/>
                  <a:pt x="f296" y="f1765"/>
                  <a:pt x="f296" y="f1766"/>
                </a:cubicBezTo>
                <a:cubicBezTo>
                  <a:pt x="f296" y="f1767"/>
                  <a:pt x="f1073" y="f1768"/>
                  <a:pt x="f1074" y="f1769"/>
                </a:cubicBezTo>
                <a:lnTo>
                  <a:pt x="f294" y="f1770"/>
                </a:lnTo>
                <a:lnTo>
                  <a:pt x="f293" y="f1771"/>
                </a:lnTo>
                <a:lnTo>
                  <a:pt x="f1075" y="f1772"/>
                </a:lnTo>
                <a:cubicBezTo>
                  <a:pt x="f1076" y="f1773"/>
                  <a:pt x="f1077" y="f1774"/>
                  <a:pt x="f1078" y="f1775"/>
                </a:cubicBezTo>
                <a:cubicBezTo>
                  <a:pt x="f1079" y="f1776"/>
                  <a:pt x="f1080" y="f1777"/>
                  <a:pt x="f320" y="f1778"/>
                </a:cubicBezTo>
                <a:lnTo>
                  <a:pt x="f1081" y="f1779"/>
                </a:lnTo>
                <a:cubicBezTo>
                  <a:pt x="f1082" y="f1826"/>
                  <a:pt x="f1083" y="f1825"/>
                  <a:pt x="f1084" y="f1811"/>
                </a:cubicBezTo>
                <a:cubicBezTo>
                  <a:pt x="f1085" y="f1812"/>
                  <a:pt x="f1086" y="f1813"/>
                  <a:pt x="f1087" y="f1814"/>
                </a:cubicBezTo>
                <a:lnTo>
                  <a:pt x="f1088" y="f1815"/>
                </a:lnTo>
                <a:cubicBezTo>
                  <a:pt x="f1089" y="f1816"/>
                  <a:pt x="f1090" y="f1817"/>
                  <a:pt x="f1091" y="f1818"/>
                </a:cubicBezTo>
                <a:cubicBezTo>
                  <a:pt x="f1092" y="f1819"/>
                  <a:pt x="f1093" y="f1820"/>
                  <a:pt x="f1093" y="f1821"/>
                </a:cubicBezTo>
                <a:lnTo>
                  <a:pt x="f1094" y="f1824"/>
                </a:lnTo>
                <a:lnTo>
                  <a:pt x="f1095" y="f1823"/>
                </a:lnTo>
                <a:close/>
                <a:moveTo>
                  <a:pt x="f1096" y="f1789"/>
                </a:moveTo>
                <a:lnTo>
                  <a:pt x="f1097" y="f1823"/>
                </a:lnTo>
                <a:lnTo>
                  <a:pt x="f1098" y="f1824"/>
                </a:lnTo>
                <a:lnTo>
                  <a:pt x="f1099" y="f1821"/>
                </a:lnTo>
                <a:cubicBezTo>
                  <a:pt x="f1099" y="f1820"/>
                  <a:pt x="f1100" y="f1819"/>
                  <a:pt x="f1101" y="f1818"/>
                </a:cubicBezTo>
                <a:cubicBezTo>
                  <a:pt x="f1102" y="f1817"/>
                  <a:pt x="f1103" y="f1816"/>
                  <a:pt x="f1104" y="f1815"/>
                </a:cubicBezTo>
                <a:lnTo>
                  <a:pt x="f1105" y="f1814"/>
                </a:lnTo>
                <a:cubicBezTo>
                  <a:pt x="f1106" y="f1813"/>
                  <a:pt x="f1107" y="f1812"/>
                  <a:pt x="f1108" y="f1811"/>
                </a:cubicBezTo>
                <a:cubicBezTo>
                  <a:pt x="f1109" y="f1825"/>
                  <a:pt x="f1110" y="f1826"/>
                  <a:pt x="f1111" y="f1779"/>
                </a:cubicBezTo>
                <a:lnTo>
                  <a:pt x="f1112" y="f1778"/>
                </a:lnTo>
                <a:cubicBezTo>
                  <a:pt x="f1113" y="f1777"/>
                  <a:pt x="f1114" y="f1776"/>
                  <a:pt x="f1115" y="f1775"/>
                </a:cubicBezTo>
                <a:cubicBezTo>
                  <a:pt x="f1116" y="f1774"/>
                  <a:pt x="f1117" y="f1773"/>
                  <a:pt x="f1118" y="f1772"/>
                </a:cubicBezTo>
                <a:lnTo>
                  <a:pt x="f1119" y="f1771"/>
                </a:lnTo>
                <a:lnTo>
                  <a:pt x="f1120" y="f1770"/>
                </a:lnTo>
                <a:lnTo>
                  <a:pt x="f1121" y="f1769"/>
                </a:lnTo>
                <a:cubicBezTo>
                  <a:pt x="f1122" y="f1768"/>
                  <a:pt x="f1123" y="f1767"/>
                  <a:pt x="f1123" y="f1766"/>
                </a:cubicBezTo>
                <a:cubicBezTo>
                  <a:pt x="f1123" y="f1765"/>
                  <a:pt x="f1124" y="f1764"/>
                  <a:pt x="f1125" y="f1763"/>
                </a:cubicBezTo>
                <a:cubicBezTo>
                  <a:pt x="f1126" y="f1762"/>
                  <a:pt x="f1127" y="f1761"/>
                  <a:pt x="f1128" y="f1760"/>
                </a:cubicBezTo>
                <a:lnTo>
                  <a:pt x="f1129" y="f1759"/>
                </a:lnTo>
                <a:cubicBezTo>
                  <a:pt x="f1130" y="f1758"/>
                  <a:pt x="f1131" y="f1757"/>
                  <a:pt x="f1132" y="f1756"/>
                </a:cubicBezTo>
                <a:cubicBezTo>
                  <a:pt x="f1133" y="f1827"/>
                  <a:pt x="f1134" y="f1828"/>
                  <a:pt x="f1135" y="f1797"/>
                </a:cubicBezTo>
                <a:lnTo>
                  <a:pt x="f1136" y="f1796"/>
                </a:lnTo>
                <a:cubicBezTo>
                  <a:pt x="f1137" y="f1795"/>
                  <a:pt x="f1138" y="f1794"/>
                  <a:pt x="f1139" y="f1793"/>
                </a:cubicBezTo>
                <a:cubicBezTo>
                  <a:pt x="f1140" y="f1792"/>
                  <a:pt x="f1141" y="f1791"/>
                  <a:pt x="f1142" y="f1790"/>
                </a:cubicBezTo>
                <a:close/>
                <a:moveTo>
                  <a:pt x="f1143" y="f1789"/>
                </a:moveTo>
                <a:lnTo>
                  <a:pt x="f1144" y="f1790"/>
                </a:lnTo>
                <a:cubicBezTo>
                  <a:pt x="f1145" y="f1791"/>
                  <a:pt x="f1146" y="f1792"/>
                  <a:pt x="f1147" y="f1793"/>
                </a:cubicBezTo>
                <a:cubicBezTo>
                  <a:pt x="f1148" y="f1794"/>
                  <a:pt x="f1149" y="f1795"/>
                  <a:pt x="f1150" y="f1796"/>
                </a:cubicBezTo>
                <a:lnTo>
                  <a:pt x="f1151" y="f1797"/>
                </a:lnTo>
                <a:cubicBezTo>
                  <a:pt x="f1152" y="f1828"/>
                  <a:pt x="f1153" y="f1827"/>
                  <a:pt x="f1154" y="f1756"/>
                </a:cubicBezTo>
                <a:cubicBezTo>
                  <a:pt x="f1155" y="f1757"/>
                  <a:pt x="f1156" y="f1758"/>
                  <a:pt x="f1157" y="f1759"/>
                </a:cubicBezTo>
                <a:lnTo>
                  <a:pt x="f1158" y="f1760"/>
                </a:lnTo>
                <a:cubicBezTo>
                  <a:pt x="f1159" y="f1761"/>
                  <a:pt x="f367" y="f1762"/>
                  <a:pt x="f366" y="f1763"/>
                </a:cubicBezTo>
                <a:cubicBezTo>
                  <a:pt x="f365" y="f1764"/>
                  <a:pt x="f364" y="f1765"/>
                  <a:pt x="f364" y="f1766"/>
                </a:cubicBezTo>
                <a:cubicBezTo>
                  <a:pt x="f364" y="f1767"/>
                  <a:pt x="f1160" y="f1768"/>
                  <a:pt x="f1161" y="f1769"/>
                </a:cubicBezTo>
                <a:lnTo>
                  <a:pt x="f362" y="f1770"/>
                </a:lnTo>
                <a:lnTo>
                  <a:pt x="f361" y="f1771"/>
                </a:lnTo>
                <a:lnTo>
                  <a:pt x="f1162" y="f1772"/>
                </a:lnTo>
                <a:cubicBezTo>
                  <a:pt x="f1163" y="f1773"/>
                  <a:pt x="f1164" y="f1774"/>
                  <a:pt x="f1165" y="f1775"/>
                </a:cubicBezTo>
                <a:cubicBezTo>
                  <a:pt x="f1166" y="f1776"/>
                  <a:pt x="f1167" y="f1777"/>
                  <a:pt x="f388" y="f1778"/>
                </a:cubicBezTo>
                <a:lnTo>
                  <a:pt x="f1168" y="f1779"/>
                </a:lnTo>
                <a:cubicBezTo>
                  <a:pt x="f1169" y="f1826"/>
                  <a:pt x="f1170" y="f1825"/>
                  <a:pt x="f1171" y="f1811"/>
                </a:cubicBezTo>
                <a:cubicBezTo>
                  <a:pt x="f1172" y="f1812"/>
                  <a:pt x="f1173" y="f1813"/>
                  <a:pt x="f1174" y="f1814"/>
                </a:cubicBezTo>
                <a:lnTo>
                  <a:pt x="f1175" y="f1815"/>
                </a:lnTo>
                <a:cubicBezTo>
                  <a:pt x="f1176" y="f1816"/>
                  <a:pt x="f1177" y="f1817"/>
                  <a:pt x="f1178" y="f1818"/>
                </a:cubicBezTo>
                <a:cubicBezTo>
                  <a:pt x="f1179" y="f1819"/>
                  <a:pt x="f1180" y="f1820"/>
                  <a:pt x="f1180" y="f1821"/>
                </a:cubicBezTo>
                <a:lnTo>
                  <a:pt x="f1181" y="f1824"/>
                </a:lnTo>
                <a:lnTo>
                  <a:pt x="f1182" y="f1823"/>
                </a:lnTo>
                <a:close/>
                <a:moveTo>
                  <a:pt x="f1183" y="f1789"/>
                </a:moveTo>
                <a:lnTo>
                  <a:pt x="f1184" y="f1823"/>
                </a:lnTo>
                <a:lnTo>
                  <a:pt x="f1185" y="f1824"/>
                </a:lnTo>
                <a:lnTo>
                  <a:pt x="f1186" y="f1821"/>
                </a:lnTo>
                <a:cubicBezTo>
                  <a:pt x="f1186" y="f1820"/>
                  <a:pt x="f1187" y="f1819"/>
                  <a:pt x="f1188" y="f1818"/>
                </a:cubicBezTo>
                <a:cubicBezTo>
                  <a:pt x="f1189" y="f1817"/>
                  <a:pt x="f1190" y="f1816"/>
                  <a:pt x="f1191" y="f1815"/>
                </a:cubicBezTo>
                <a:lnTo>
                  <a:pt x="f1192" y="f1814"/>
                </a:lnTo>
                <a:cubicBezTo>
                  <a:pt x="f1193" y="f1813"/>
                  <a:pt x="f1194" y="f1812"/>
                  <a:pt x="f1195" y="f1811"/>
                </a:cubicBezTo>
                <a:cubicBezTo>
                  <a:pt x="f1196" y="f1825"/>
                  <a:pt x="f1197" y="f1826"/>
                  <a:pt x="f1198" y="f1779"/>
                </a:cubicBezTo>
                <a:lnTo>
                  <a:pt x="f1199" y="f1778"/>
                </a:lnTo>
                <a:cubicBezTo>
                  <a:pt x="f1200" y="f1777"/>
                  <a:pt x="f1201" y="f1776"/>
                  <a:pt x="f1202" y="f1775"/>
                </a:cubicBezTo>
                <a:cubicBezTo>
                  <a:pt x="f1203" y="f1774"/>
                  <a:pt x="f1204" y="f1773"/>
                  <a:pt x="f1205" y="f1772"/>
                </a:cubicBezTo>
                <a:lnTo>
                  <a:pt x="f1206" y="f1771"/>
                </a:lnTo>
                <a:lnTo>
                  <a:pt x="f1207" y="f1770"/>
                </a:lnTo>
                <a:lnTo>
                  <a:pt x="f1208" y="f1769"/>
                </a:lnTo>
                <a:cubicBezTo>
                  <a:pt x="f1209" y="f1768"/>
                  <a:pt x="f1210" y="f1767"/>
                  <a:pt x="f1210" y="f1766"/>
                </a:cubicBezTo>
                <a:cubicBezTo>
                  <a:pt x="f1210" y="f1765"/>
                  <a:pt x="f1211" y="f1764"/>
                  <a:pt x="f1212" y="f1763"/>
                </a:cubicBezTo>
                <a:cubicBezTo>
                  <a:pt x="f1213" y="f1762"/>
                  <a:pt x="f1214" y="f1761"/>
                  <a:pt x="f1215" y="f1760"/>
                </a:cubicBezTo>
                <a:lnTo>
                  <a:pt x="f1216" y="f1759"/>
                </a:lnTo>
                <a:cubicBezTo>
                  <a:pt x="f1217" y="f1758"/>
                  <a:pt x="f1218" y="f1757"/>
                  <a:pt x="f1219" y="f1756"/>
                </a:cubicBezTo>
                <a:cubicBezTo>
                  <a:pt x="f1220" y="f1827"/>
                  <a:pt x="f1221" y="f1828"/>
                  <a:pt x="f1222" y="f1797"/>
                </a:cubicBezTo>
                <a:lnTo>
                  <a:pt x="f1223" y="f1796"/>
                </a:lnTo>
                <a:cubicBezTo>
                  <a:pt x="f1224" y="f1795"/>
                  <a:pt x="f1225" y="f1794"/>
                  <a:pt x="f1226" y="f1793"/>
                </a:cubicBezTo>
                <a:cubicBezTo>
                  <a:pt x="f1227" y="f1792"/>
                  <a:pt x="f1228" y="f1791"/>
                  <a:pt x="f1229" y="f1790"/>
                </a:cubicBezTo>
                <a:close/>
                <a:moveTo>
                  <a:pt x="f1230" y="f1789"/>
                </a:moveTo>
                <a:lnTo>
                  <a:pt x="f1231" y="f1790"/>
                </a:lnTo>
                <a:cubicBezTo>
                  <a:pt x="f1232" y="f1791"/>
                  <a:pt x="f1233" y="f1792"/>
                  <a:pt x="f1234" y="f1793"/>
                </a:cubicBezTo>
                <a:cubicBezTo>
                  <a:pt x="f1235" y="f1794"/>
                  <a:pt x="f1236" y="f1795"/>
                  <a:pt x="f1237" y="f1796"/>
                </a:cubicBezTo>
                <a:lnTo>
                  <a:pt x="f1238" y="f1797"/>
                </a:lnTo>
                <a:cubicBezTo>
                  <a:pt x="f1239" y="f1828"/>
                  <a:pt x="f1240" y="f1827"/>
                  <a:pt x="f1241" y="f1756"/>
                </a:cubicBezTo>
                <a:cubicBezTo>
                  <a:pt x="f1242" y="f1757"/>
                  <a:pt x="f1243" y="f1758"/>
                  <a:pt x="f1244" y="f1759"/>
                </a:cubicBezTo>
                <a:lnTo>
                  <a:pt x="f1245" y="f1760"/>
                </a:lnTo>
                <a:cubicBezTo>
                  <a:pt x="f1246" y="f1761"/>
                  <a:pt x="f435" y="f1762"/>
                  <a:pt x="f434" y="f1763"/>
                </a:cubicBezTo>
                <a:cubicBezTo>
                  <a:pt x="f433" y="f1764"/>
                  <a:pt x="f432" y="f1765"/>
                  <a:pt x="f432" y="f1766"/>
                </a:cubicBezTo>
                <a:cubicBezTo>
                  <a:pt x="f432" y="f1767"/>
                  <a:pt x="f1247" y="f1768"/>
                  <a:pt x="f1248" y="f1769"/>
                </a:cubicBezTo>
                <a:lnTo>
                  <a:pt x="f430" y="f1770"/>
                </a:lnTo>
                <a:lnTo>
                  <a:pt x="f429" y="f1771"/>
                </a:lnTo>
                <a:lnTo>
                  <a:pt x="f1249" y="f1772"/>
                </a:lnTo>
                <a:cubicBezTo>
                  <a:pt x="f1250" y="f1773"/>
                  <a:pt x="f1251" y="f1774"/>
                  <a:pt x="f1252" y="f1775"/>
                </a:cubicBezTo>
                <a:cubicBezTo>
                  <a:pt x="f1253" y="f1776"/>
                  <a:pt x="f1254" y="f1777"/>
                  <a:pt x="f456" y="f1778"/>
                </a:cubicBezTo>
                <a:lnTo>
                  <a:pt x="f1255" y="f1779"/>
                </a:lnTo>
                <a:cubicBezTo>
                  <a:pt x="f1256" y="f1826"/>
                  <a:pt x="f1257" y="f1825"/>
                  <a:pt x="f1258" y="f1811"/>
                </a:cubicBezTo>
                <a:cubicBezTo>
                  <a:pt x="f1259" y="f1812"/>
                  <a:pt x="f1260" y="f1813"/>
                  <a:pt x="f1261" y="f1814"/>
                </a:cubicBezTo>
                <a:lnTo>
                  <a:pt x="f1262" y="f1815"/>
                </a:lnTo>
                <a:cubicBezTo>
                  <a:pt x="f1263" y="f1816"/>
                  <a:pt x="f1264" y="f1817"/>
                  <a:pt x="f1265" y="f1818"/>
                </a:cubicBezTo>
                <a:cubicBezTo>
                  <a:pt x="f1266" y="f1819"/>
                  <a:pt x="f1267" y="f1820"/>
                  <a:pt x="f1267" y="f1821"/>
                </a:cubicBezTo>
                <a:lnTo>
                  <a:pt x="f1268" y="f1824"/>
                </a:lnTo>
                <a:lnTo>
                  <a:pt x="f1269" y="f1823"/>
                </a:lnTo>
                <a:close/>
                <a:moveTo>
                  <a:pt x="f1270" y="f1789"/>
                </a:moveTo>
                <a:lnTo>
                  <a:pt x="f1271" y="f1823"/>
                </a:lnTo>
                <a:lnTo>
                  <a:pt x="f1272" y="f1824"/>
                </a:lnTo>
                <a:lnTo>
                  <a:pt x="f1273" y="f1821"/>
                </a:lnTo>
                <a:cubicBezTo>
                  <a:pt x="f1273" y="f1820"/>
                  <a:pt x="f1274" y="f1819"/>
                  <a:pt x="f1275" y="f1818"/>
                </a:cubicBezTo>
                <a:cubicBezTo>
                  <a:pt x="f1276" y="f1817"/>
                  <a:pt x="f1277" y="f1816"/>
                  <a:pt x="f1278" y="f1815"/>
                </a:cubicBezTo>
                <a:lnTo>
                  <a:pt x="f1279" y="f1814"/>
                </a:lnTo>
                <a:cubicBezTo>
                  <a:pt x="f1280" y="f1813"/>
                  <a:pt x="f1281" y="f1812"/>
                  <a:pt x="f1282" y="f1811"/>
                </a:cubicBezTo>
                <a:cubicBezTo>
                  <a:pt x="f1283" y="f1825"/>
                  <a:pt x="f1284" y="f1826"/>
                  <a:pt x="f1285" y="f1779"/>
                </a:cubicBezTo>
                <a:lnTo>
                  <a:pt x="f1286" y="f1778"/>
                </a:lnTo>
                <a:cubicBezTo>
                  <a:pt x="f1287" y="f1777"/>
                  <a:pt x="f1288" y="f1776"/>
                  <a:pt x="f1289" y="f1775"/>
                </a:cubicBezTo>
                <a:cubicBezTo>
                  <a:pt x="f1290" y="f1774"/>
                  <a:pt x="f1291" y="f1773"/>
                  <a:pt x="f1292" y="f1772"/>
                </a:cubicBezTo>
                <a:lnTo>
                  <a:pt x="f1293" y="f1771"/>
                </a:lnTo>
                <a:lnTo>
                  <a:pt x="f1294" y="f1770"/>
                </a:lnTo>
                <a:lnTo>
                  <a:pt x="f1295" y="f1769"/>
                </a:lnTo>
                <a:cubicBezTo>
                  <a:pt x="f1296" y="f1768"/>
                  <a:pt x="f1297" y="f1767"/>
                  <a:pt x="f1297" y="f1766"/>
                </a:cubicBezTo>
                <a:cubicBezTo>
                  <a:pt x="f1297" y="f1765"/>
                  <a:pt x="f1298" y="f1764"/>
                  <a:pt x="f1299" y="f1763"/>
                </a:cubicBezTo>
                <a:cubicBezTo>
                  <a:pt x="f1300" y="f1762"/>
                  <a:pt x="f1301" y="f1761"/>
                  <a:pt x="f1302" y="f1760"/>
                </a:cubicBezTo>
                <a:lnTo>
                  <a:pt x="f1303" y="f1759"/>
                </a:lnTo>
                <a:cubicBezTo>
                  <a:pt x="f1304" y="f1758"/>
                  <a:pt x="f1305" y="f1757"/>
                  <a:pt x="f1306" y="f1756"/>
                </a:cubicBezTo>
                <a:cubicBezTo>
                  <a:pt x="f1307" y="f1827"/>
                  <a:pt x="f1308" y="f1828"/>
                  <a:pt x="f1309" y="f1797"/>
                </a:cubicBezTo>
                <a:lnTo>
                  <a:pt x="f1310" y="f1796"/>
                </a:lnTo>
                <a:cubicBezTo>
                  <a:pt x="f1311" y="f1795"/>
                  <a:pt x="f1312" y="f1794"/>
                  <a:pt x="f1313" y="f1793"/>
                </a:cubicBezTo>
                <a:cubicBezTo>
                  <a:pt x="f1314" y="f1792"/>
                  <a:pt x="f1315" y="f1791"/>
                  <a:pt x="f1316" y="f1790"/>
                </a:cubicBezTo>
                <a:close/>
                <a:moveTo>
                  <a:pt x="f51" y="f1829"/>
                </a:moveTo>
                <a:cubicBezTo>
                  <a:pt x="f1318" y="f1830"/>
                  <a:pt x="f1320" y="f1831"/>
                  <a:pt x="f1322" y="f1832"/>
                </a:cubicBezTo>
                <a:cubicBezTo>
                  <a:pt x="f1324" y="f1833"/>
                  <a:pt x="f1326" y="f1834"/>
                  <a:pt x="f51" y="f1829"/>
                </a:cubicBezTo>
                <a:close/>
                <a:moveTo>
                  <a:pt x="f108" y="f1829"/>
                </a:moveTo>
                <a:cubicBezTo>
                  <a:pt x="f553" y="f1834"/>
                  <a:pt x="f1328" y="f1833"/>
                  <a:pt x="f551" y="f1832"/>
                </a:cubicBezTo>
                <a:cubicBezTo>
                  <a:pt x="f555" y="f1831"/>
                  <a:pt x="f1329" y="f1830"/>
                  <a:pt x="f108" y="f1829"/>
                </a:cubicBezTo>
                <a:close/>
                <a:moveTo>
                  <a:pt x="f138" y="f1829"/>
                </a:moveTo>
                <a:cubicBezTo>
                  <a:pt x="f1330" y="f1830"/>
                  <a:pt x="f1331" y="f1831"/>
                  <a:pt x="f1332" y="f1832"/>
                </a:cubicBezTo>
                <a:cubicBezTo>
                  <a:pt x="f1333" y="f1833"/>
                  <a:pt x="f1334" y="f1834"/>
                  <a:pt x="f138" y="f1829"/>
                </a:cubicBezTo>
                <a:close/>
                <a:moveTo>
                  <a:pt x="f176" y="f1829"/>
                </a:moveTo>
                <a:cubicBezTo>
                  <a:pt x="f564" y="f1834"/>
                  <a:pt x="f1335" y="f1833"/>
                  <a:pt x="f562" y="f1832"/>
                </a:cubicBezTo>
                <a:cubicBezTo>
                  <a:pt x="f566" y="f1831"/>
                  <a:pt x="f1336" y="f1830"/>
                  <a:pt x="f176" y="f1829"/>
                </a:cubicBezTo>
                <a:close/>
                <a:moveTo>
                  <a:pt x="f206" y="f1829"/>
                </a:moveTo>
                <a:cubicBezTo>
                  <a:pt x="f1337" y="f1830"/>
                  <a:pt x="f1338" y="f1831"/>
                  <a:pt x="f1339" y="f1832"/>
                </a:cubicBezTo>
                <a:cubicBezTo>
                  <a:pt x="f1340" y="f1833"/>
                  <a:pt x="f1341" y="f1834"/>
                  <a:pt x="f206" y="f1829"/>
                </a:cubicBezTo>
                <a:close/>
                <a:moveTo>
                  <a:pt x="f244" y="f1829"/>
                </a:moveTo>
                <a:cubicBezTo>
                  <a:pt x="f575" y="f1834"/>
                  <a:pt x="f1342" y="f1833"/>
                  <a:pt x="f573" y="f1832"/>
                </a:cubicBezTo>
                <a:cubicBezTo>
                  <a:pt x="f577" y="f1831"/>
                  <a:pt x="f1343" y="f1830"/>
                  <a:pt x="f244" y="f1829"/>
                </a:cubicBezTo>
                <a:close/>
                <a:moveTo>
                  <a:pt x="f274" y="f1829"/>
                </a:moveTo>
                <a:cubicBezTo>
                  <a:pt x="f1344" y="f1830"/>
                  <a:pt x="f1345" y="f1831"/>
                  <a:pt x="f1346" y="f1832"/>
                </a:cubicBezTo>
                <a:cubicBezTo>
                  <a:pt x="f1347" y="f1833"/>
                  <a:pt x="f1348" y="f1834"/>
                  <a:pt x="f274" y="f1829"/>
                </a:cubicBezTo>
                <a:close/>
                <a:moveTo>
                  <a:pt x="f312" y="f1829"/>
                </a:moveTo>
                <a:cubicBezTo>
                  <a:pt x="f586" y="f1834"/>
                  <a:pt x="f1349" y="f1833"/>
                  <a:pt x="f584" y="f1832"/>
                </a:cubicBezTo>
                <a:cubicBezTo>
                  <a:pt x="f588" y="f1831"/>
                  <a:pt x="f1350" y="f1830"/>
                  <a:pt x="f312" y="f1829"/>
                </a:cubicBezTo>
                <a:close/>
                <a:moveTo>
                  <a:pt x="f342" y="f1829"/>
                </a:moveTo>
                <a:cubicBezTo>
                  <a:pt x="f1351" y="f1830"/>
                  <a:pt x="f1352" y="f1831"/>
                  <a:pt x="f1353" y="f1832"/>
                </a:cubicBezTo>
                <a:cubicBezTo>
                  <a:pt x="f1354" y="f1833"/>
                  <a:pt x="f1355" y="f1834"/>
                  <a:pt x="f342" y="f1829"/>
                </a:cubicBezTo>
                <a:close/>
                <a:moveTo>
                  <a:pt x="f380" y="f1829"/>
                </a:moveTo>
                <a:cubicBezTo>
                  <a:pt x="f597" y="f1834"/>
                  <a:pt x="f1356" y="f1833"/>
                  <a:pt x="f595" y="f1832"/>
                </a:cubicBezTo>
                <a:cubicBezTo>
                  <a:pt x="f599" y="f1831"/>
                  <a:pt x="f1357" y="f1830"/>
                  <a:pt x="f380" y="f1829"/>
                </a:cubicBezTo>
                <a:close/>
                <a:moveTo>
                  <a:pt x="f410" y="f1829"/>
                </a:moveTo>
                <a:cubicBezTo>
                  <a:pt x="f1358" y="f1830"/>
                  <a:pt x="f1359" y="f1831"/>
                  <a:pt x="f1360" y="f1832"/>
                </a:cubicBezTo>
                <a:cubicBezTo>
                  <a:pt x="f1361" y="f1833"/>
                  <a:pt x="f1362" y="f1834"/>
                  <a:pt x="f410" y="f1829"/>
                </a:cubicBezTo>
                <a:close/>
                <a:moveTo>
                  <a:pt x="f448" y="f1829"/>
                </a:moveTo>
                <a:cubicBezTo>
                  <a:pt x="f608" y="f1834"/>
                  <a:pt x="f1363" y="f1833"/>
                  <a:pt x="f606" y="f1832"/>
                </a:cubicBezTo>
                <a:cubicBezTo>
                  <a:pt x="f610" y="f1831"/>
                  <a:pt x="f1364" y="f1830"/>
                  <a:pt x="f448" y="f1829"/>
                </a:cubicBezTo>
                <a:close/>
                <a:moveTo>
                  <a:pt x="f478" y="f1829"/>
                </a:moveTo>
                <a:cubicBezTo>
                  <a:pt x="f1365" y="f1830"/>
                  <a:pt x="f1366" y="f1831"/>
                  <a:pt x="f1367" y="f1832"/>
                </a:cubicBezTo>
                <a:cubicBezTo>
                  <a:pt x="f1368" y="f1833"/>
                  <a:pt x="f1369" y="f1834"/>
                  <a:pt x="f478" y="f1829"/>
                </a:cubicBezTo>
                <a:close/>
                <a:moveTo>
                  <a:pt x="f3" y="f1835"/>
                </a:moveTo>
                <a:lnTo>
                  <a:pt x="f3" y="f1836"/>
                </a:lnTo>
                <a:cubicBezTo>
                  <a:pt x="f1372" y="f1837"/>
                  <a:pt x="f1374" y="f1838"/>
                  <a:pt x="f704" y="f1832"/>
                </a:cubicBezTo>
                <a:cubicBezTo>
                  <a:pt x="f1376" y="f1839"/>
                  <a:pt x="f1378" y="f1840"/>
                  <a:pt x="f3" y="f1841"/>
                </a:cubicBezTo>
                <a:lnTo>
                  <a:pt x="f3" y="f1842"/>
                </a:lnTo>
                <a:cubicBezTo>
                  <a:pt x="f1382" y="f1843"/>
                  <a:pt x="f1384" y="f1844"/>
                  <a:pt x="f1386" y="f1845"/>
                </a:cubicBezTo>
                <a:lnTo>
                  <a:pt x="f690" y="f1846"/>
                </a:lnTo>
                <a:cubicBezTo>
                  <a:pt x="f1389" y="f1847"/>
                  <a:pt x="f1391" y="f1848"/>
                  <a:pt x="f1393" y="f1849"/>
                </a:cubicBezTo>
                <a:cubicBezTo>
                  <a:pt x="f1395" y="f1850"/>
                  <a:pt x="f1397" y="f1851"/>
                  <a:pt x="f1399" y="f1852"/>
                </a:cubicBezTo>
                <a:lnTo>
                  <a:pt x="f676" y="f1853"/>
                </a:lnTo>
                <a:lnTo>
                  <a:pt x="f738" y="f1854"/>
                </a:lnTo>
                <a:lnTo>
                  <a:pt x="f1403" y="f1855"/>
                </a:lnTo>
                <a:cubicBezTo>
                  <a:pt x="f1405" y="f1856"/>
                  <a:pt x="f733" y="f1857"/>
                  <a:pt x="f733" y="f1858"/>
                </a:cubicBezTo>
                <a:cubicBezTo>
                  <a:pt x="f733" y="f1859"/>
                  <a:pt x="f731" y="f1860"/>
                  <a:pt x="f729" y="f1861"/>
                </a:cubicBezTo>
                <a:cubicBezTo>
                  <a:pt x="f727" y="f1862"/>
                  <a:pt x="f1413" y="f1863"/>
                  <a:pt x="f1415" y="f1864"/>
                </a:cubicBezTo>
                <a:lnTo>
                  <a:pt x="f1417" y="f1865"/>
                </a:lnTo>
                <a:cubicBezTo>
                  <a:pt x="f1419" y="f1866"/>
                  <a:pt x="f1421" y="f1867"/>
                  <a:pt x="f1423" y="f1868"/>
                </a:cubicBezTo>
                <a:cubicBezTo>
                  <a:pt x="f713" y="f1869"/>
                  <a:pt x="f1426" y="f1870"/>
                  <a:pt x="f3" y="f1835"/>
                </a:cubicBezTo>
                <a:close/>
                <a:moveTo>
                  <a:pt x="f23" y="f1871"/>
                </a:moveTo>
                <a:lnTo>
                  <a:pt x="f25" y="f1872"/>
                </a:lnTo>
                <a:cubicBezTo>
                  <a:pt x="f27" y="f1873"/>
                  <a:pt x="f29" y="f1874"/>
                  <a:pt x="f31" y="f1875"/>
                </a:cubicBezTo>
                <a:cubicBezTo>
                  <a:pt x="f33" y="f1876"/>
                  <a:pt x="f35" y="f1877"/>
                  <a:pt x="f37" y="f1878"/>
                </a:cubicBezTo>
                <a:lnTo>
                  <a:pt x="f39" y="f1879"/>
                </a:lnTo>
                <a:cubicBezTo>
                  <a:pt x="f1437" y="f1880"/>
                  <a:pt x="f1439" y="f1881"/>
                  <a:pt x="f1441" y="f1868"/>
                </a:cubicBezTo>
                <a:cubicBezTo>
                  <a:pt x="f1442" y="f1867"/>
                  <a:pt x="f1443" y="f1866"/>
                  <a:pt x="f1444" y="f1865"/>
                </a:cubicBezTo>
                <a:lnTo>
                  <a:pt x="f1445" y="f1864"/>
                </a:lnTo>
                <a:cubicBezTo>
                  <a:pt x="f1446" y="f1863"/>
                  <a:pt x="f1447" y="f1862"/>
                  <a:pt x="f1448" y="f1861"/>
                </a:cubicBezTo>
                <a:cubicBezTo>
                  <a:pt x="f1449" y="f1860"/>
                  <a:pt x="f1450" y="f1859"/>
                  <a:pt x="f1450" y="f1858"/>
                </a:cubicBezTo>
                <a:cubicBezTo>
                  <a:pt x="f1450" y="f1857"/>
                  <a:pt x="f1451" y="f1856"/>
                  <a:pt x="f1452" y="f1855"/>
                </a:cubicBezTo>
                <a:lnTo>
                  <a:pt x="f1453" y="f1854"/>
                </a:lnTo>
                <a:lnTo>
                  <a:pt x="f1454" y="f1853"/>
                </a:lnTo>
                <a:lnTo>
                  <a:pt x="f1455" y="f1852"/>
                </a:lnTo>
                <a:cubicBezTo>
                  <a:pt x="f1456" y="f1851"/>
                  <a:pt x="f1457" y="f1850"/>
                  <a:pt x="f1458" y="f1849"/>
                </a:cubicBezTo>
                <a:cubicBezTo>
                  <a:pt x="f1459" y="f1848"/>
                  <a:pt x="f1460" y="f1847"/>
                  <a:pt x="f1461" y="f1846"/>
                </a:cubicBezTo>
                <a:lnTo>
                  <a:pt x="f1462" y="f1845"/>
                </a:lnTo>
                <a:cubicBezTo>
                  <a:pt x="f1463" y="f1882"/>
                  <a:pt x="f1465" y="f1883"/>
                  <a:pt x="f63" y="f1884"/>
                </a:cubicBezTo>
                <a:cubicBezTo>
                  <a:pt x="f65" y="f1885"/>
                  <a:pt x="f67" y="f1886"/>
                  <a:pt x="f69" y="f1887"/>
                </a:cubicBezTo>
                <a:lnTo>
                  <a:pt x="f71" y="f1888"/>
                </a:lnTo>
                <a:cubicBezTo>
                  <a:pt x="f73" y="f1889"/>
                  <a:pt x="f75" y="f1890"/>
                  <a:pt x="f77" y="f1891"/>
                </a:cubicBezTo>
                <a:cubicBezTo>
                  <a:pt x="f79" y="f1892"/>
                  <a:pt x="f81" y="f1893"/>
                  <a:pt x="f81" y="f1894"/>
                </a:cubicBezTo>
                <a:lnTo>
                  <a:pt x="f84" y="f1895"/>
                </a:lnTo>
                <a:lnTo>
                  <a:pt x="f86" y="f1896"/>
                </a:lnTo>
                <a:close/>
                <a:moveTo>
                  <a:pt x="f88" y="f1871"/>
                </a:moveTo>
                <a:lnTo>
                  <a:pt x="f89" y="f1896"/>
                </a:lnTo>
                <a:lnTo>
                  <a:pt x="f90" y="f1895"/>
                </a:lnTo>
                <a:lnTo>
                  <a:pt x="f91" y="f1894"/>
                </a:lnTo>
                <a:cubicBezTo>
                  <a:pt x="f91" y="f1893"/>
                  <a:pt x="f92" y="f1892"/>
                  <a:pt x="f93" y="f1891"/>
                </a:cubicBezTo>
                <a:cubicBezTo>
                  <a:pt x="f94" y="f1890"/>
                  <a:pt x="f95" y="f1889"/>
                  <a:pt x="f96" y="f1888"/>
                </a:cubicBezTo>
                <a:lnTo>
                  <a:pt x="f97" y="f1887"/>
                </a:lnTo>
                <a:cubicBezTo>
                  <a:pt x="f98" y="f1886"/>
                  <a:pt x="f99" y="f1885"/>
                  <a:pt x="f100" y="f1884"/>
                </a:cubicBezTo>
                <a:cubicBezTo>
                  <a:pt x="f801" y="f1883"/>
                  <a:pt x="f800" y="f1882"/>
                  <a:pt x="f1480" y="f1845"/>
                </a:cubicBezTo>
                <a:lnTo>
                  <a:pt x="f798" y="f1846"/>
                </a:lnTo>
                <a:cubicBezTo>
                  <a:pt x="f1481" y="f1847"/>
                  <a:pt x="f1482" y="f1848"/>
                  <a:pt x="f1483" y="f1849"/>
                </a:cubicBezTo>
                <a:cubicBezTo>
                  <a:pt x="f1484" y="f1850"/>
                  <a:pt x="f1485" y="f1851"/>
                  <a:pt x="f1486" y="f1852"/>
                </a:cubicBezTo>
                <a:lnTo>
                  <a:pt x="f791" y="f1853"/>
                </a:lnTo>
                <a:lnTo>
                  <a:pt x="f830" y="f1854"/>
                </a:lnTo>
                <a:lnTo>
                  <a:pt x="f1487" y="f1855"/>
                </a:lnTo>
                <a:cubicBezTo>
                  <a:pt x="f1488" y="f1856"/>
                  <a:pt x="f828" y="f1857"/>
                  <a:pt x="f828" y="f1858"/>
                </a:cubicBezTo>
                <a:cubicBezTo>
                  <a:pt x="f828" y="f1859"/>
                  <a:pt x="f827" y="f1860"/>
                  <a:pt x="f826" y="f1861"/>
                </a:cubicBezTo>
                <a:cubicBezTo>
                  <a:pt x="f825" y="f1862"/>
                  <a:pt x="f1489" y="f1863"/>
                  <a:pt x="f1490" y="f1864"/>
                </a:cubicBezTo>
                <a:lnTo>
                  <a:pt x="f1491" y="f1865"/>
                </a:lnTo>
                <a:cubicBezTo>
                  <a:pt x="f1492" y="f1866"/>
                  <a:pt x="f1493" y="f1867"/>
                  <a:pt x="f1494" y="f1868"/>
                </a:cubicBezTo>
                <a:cubicBezTo>
                  <a:pt x="f818" y="f1881"/>
                  <a:pt x="f817" y="f1880"/>
                  <a:pt x="f115" y="f1879"/>
                </a:cubicBezTo>
                <a:lnTo>
                  <a:pt x="f116" y="f1878"/>
                </a:lnTo>
                <a:cubicBezTo>
                  <a:pt x="f117" y="f1877"/>
                  <a:pt x="f118" y="f1876"/>
                  <a:pt x="f119" y="f1875"/>
                </a:cubicBezTo>
                <a:cubicBezTo>
                  <a:pt x="f120" y="f1874"/>
                  <a:pt x="f121" y="f1873"/>
                  <a:pt x="f122" y="f1872"/>
                </a:cubicBezTo>
                <a:close/>
                <a:moveTo>
                  <a:pt x="f123" y="f1871"/>
                </a:moveTo>
                <a:lnTo>
                  <a:pt x="f124" y="f1872"/>
                </a:lnTo>
                <a:cubicBezTo>
                  <a:pt x="f125" y="f1873"/>
                  <a:pt x="f126" y="f1874"/>
                  <a:pt x="f127" y="f1875"/>
                </a:cubicBezTo>
                <a:cubicBezTo>
                  <a:pt x="f128" y="f1876"/>
                  <a:pt x="f129" y="f1877"/>
                  <a:pt x="f130" y="f1878"/>
                </a:cubicBezTo>
                <a:lnTo>
                  <a:pt x="f131" y="f1879"/>
                </a:lnTo>
                <a:cubicBezTo>
                  <a:pt x="f1495" y="f1880"/>
                  <a:pt x="f1496" y="f1881"/>
                  <a:pt x="f1497" y="f1868"/>
                </a:cubicBezTo>
                <a:cubicBezTo>
                  <a:pt x="f1498" y="f1867"/>
                  <a:pt x="f1499" y="f1866"/>
                  <a:pt x="f1500" y="f1865"/>
                </a:cubicBezTo>
                <a:lnTo>
                  <a:pt x="f1501" y="f1864"/>
                </a:lnTo>
                <a:cubicBezTo>
                  <a:pt x="f1502" y="f1863"/>
                  <a:pt x="f1503" y="f1862"/>
                  <a:pt x="f1504" y="f1861"/>
                </a:cubicBezTo>
                <a:cubicBezTo>
                  <a:pt x="f1505" y="f1860"/>
                  <a:pt x="f1506" y="f1859"/>
                  <a:pt x="f1506" y="f1858"/>
                </a:cubicBezTo>
                <a:cubicBezTo>
                  <a:pt x="f1506" y="f1857"/>
                  <a:pt x="f1507" y="f1856"/>
                  <a:pt x="f1508" y="f1855"/>
                </a:cubicBezTo>
                <a:lnTo>
                  <a:pt x="f1509" y="f1854"/>
                </a:lnTo>
                <a:lnTo>
                  <a:pt x="f1510" y="f1853"/>
                </a:lnTo>
                <a:lnTo>
                  <a:pt x="f1511" y="f1852"/>
                </a:lnTo>
                <a:cubicBezTo>
                  <a:pt x="f1512" y="f1851"/>
                  <a:pt x="f1513" y="f1850"/>
                  <a:pt x="f1514" y="f1849"/>
                </a:cubicBezTo>
                <a:cubicBezTo>
                  <a:pt x="f1515" y="f1848"/>
                  <a:pt x="f1516" y="f1847"/>
                  <a:pt x="f1517" y="f1846"/>
                </a:cubicBezTo>
                <a:lnTo>
                  <a:pt x="f1518" y="f1845"/>
                </a:lnTo>
                <a:cubicBezTo>
                  <a:pt x="f1519" y="f1882"/>
                  <a:pt x="f1520" y="f1883"/>
                  <a:pt x="f145" y="f1884"/>
                </a:cubicBezTo>
                <a:cubicBezTo>
                  <a:pt x="f146" y="f1885"/>
                  <a:pt x="f147" y="f1886"/>
                  <a:pt x="f148" y="f1887"/>
                </a:cubicBezTo>
                <a:lnTo>
                  <a:pt x="f149" y="f1888"/>
                </a:lnTo>
                <a:cubicBezTo>
                  <a:pt x="f150" y="f1889"/>
                  <a:pt x="f151" y="f1890"/>
                  <a:pt x="f152" y="f1891"/>
                </a:cubicBezTo>
                <a:cubicBezTo>
                  <a:pt x="f153" y="f1892"/>
                  <a:pt x="f154" y="f1893"/>
                  <a:pt x="f154" y="f1894"/>
                </a:cubicBezTo>
                <a:lnTo>
                  <a:pt x="f155" y="f1895"/>
                </a:lnTo>
                <a:lnTo>
                  <a:pt x="f156" y="f1896"/>
                </a:lnTo>
                <a:close/>
                <a:moveTo>
                  <a:pt x="f157" y="f1871"/>
                </a:moveTo>
                <a:lnTo>
                  <a:pt x="f158" y="f1896"/>
                </a:lnTo>
                <a:lnTo>
                  <a:pt x="f159" y="f1895"/>
                </a:lnTo>
                <a:lnTo>
                  <a:pt x="f160" y="f1894"/>
                </a:lnTo>
                <a:cubicBezTo>
                  <a:pt x="f160" y="f1893"/>
                  <a:pt x="f161" y="f1892"/>
                  <a:pt x="f162" y="f1891"/>
                </a:cubicBezTo>
                <a:cubicBezTo>
                  <a:pt x="f163" y="f1890"/>
                  <a:pt x="f164" y="f1889"/>
                  <a:pt x="f165" y="f1888"/>
                </a:cubicBezTo>
                <a:lnTo>
                  <a:pt x="f166" y="f1887"/>
                </a:lnTo>
                <a:cubicBezTo>
                  <a:pt x="f167" y="f1886"/>
                  <a:pt x="f168" y="f1885"/>
                  <a:pt x="f169" y="f1884"/>
                </a:cubicBezTo>
                <a:cubicBezTo>
                  <a:pt x="f888" y="f1883"/>
                  <a:pt x="f887" y="f1882"/>
                  <a:pt x="f1521" y="f1845"/>
                </a:cubicBezTo>
                <a:lnTo>
                  <a:pt x="f885" y="f1846"/>
                </a:lnTo>
                <a:cubicBezTo>
                  <a:pt x="f1522" y="f1847"/>
                  <a:pt x="f1523" y="f1848"/>
                  <a:pt x="f1524" y="f1849"/>
                </a:cubicBezTo>
                <a:cubicBezTo>
                  <a:pt x="f1525" y="f1850"/>
                  <a:pt x="f1526" y="f1851"/>
                  <a:pt x="f1527" y="f1852"/>
                </a:cubicBezTo>
                <a:lnTo>
                  <a:pt x="f878" y="f1853"/>
                </a:lnTo>
                <a:lnTo>
                  <a:pt x="f917" y="f1854"/>
                </a:lnTo>
                <a:lnTo>
                  <a:pt x="f1528" y="f1855"/>
                </a:lnTo>
                <a:cubicBezTo>
                  <a:pt x="f1529" y="f1856"/>
                  <a:pt x="f915" y="f1857"/>
                  <a:pt x="f915" y="f1858"/>
                </a:cubicBezTo>
                <a:cubicBezTo>
                  <a:pt x="f915" y="f1859"/>
                  <a:pt x="f914" y="f1860"/>
                  <a:pt x="f913" y="f1861"/>
                </a:cubicBezTo>
                <a:cubicBezTo>
                  <a:pt x="f912" y="f1862"/>
                  <a:pt x="f1530" y="f1863"/>
                  <a:pt x="f1531" y="f1864"/>
                </a:cubicBezTo>
                <a:lnTo>
                  <a:pt x="f1532" y="f1865"/>
                </a:lnTo>
                <a:cubicBezTo>
                  <a:pt x="f1533" y="f1866"/>
                  <a:pt x="f1534" y="f1867"/>
                  <a:pt x="f1535" y="f1868"/>
                </a:cubicBezTo>
                <a:cubicBezTo>
                  <a:pt x="f905" y="f1881"/>
                  <a:pt x="f904" y="f1880"/>
                  <a:pt x="f183" y="f1879"/>
                </a:cubicBezTo>
                <a:lnTo>
                  <a:pt x="f184" y="f1878"/>
                </a:lnTo>
                <a:cubicBezTo>
                  <a:pt x="f185" y="f1877"/>
                  <a:pt x="f186" y="f1876"/>
                  <a:pt x="f187" y="f1875"/>
                </a:cubicBezTo>
                <a:cubicBezTo>
                  <a:pt x="f188" y="f1874"/>
                  <a:pt x="f189" y="f1873"/>
                  <a:pt x="f190" y="f1872"/>
                </a:cubicBezTo>
                <a:close/>
                <a:moveTo>
                  <a:pt x="f191" y="f1871"/>
                </a:moveTo>
                <a:lnTo>
                  <a:pt x="f192" y="f1872"/>
                </a:lnTo>
                <a:cubicBezTo>
                  <a:pt x="f193" y="f1873"/>
                  <a:pt x="f194" y="f1874"/>
                  <a:pt x="f195" y="f1875"/>
                </a:cubicBezTo>
                <a:cubicBezTo>
                  <a:pt x="f196" y="f1876"/>
                  <a:pt x="f197" y="f1877"/>
                  <a:pt x="f198" y="f1878"/>
                </a:cubicBezTo>
                <a:lnTo>
                  <a:pt x="f199" y="f1879"/>
                </a:lnTo>
                <a:cubicBezTo>
                  <a:pt x="f1536" y="f1880"/>
                  <a:pt x="f1537" y="f1881"/>
                  <a:pt x="f1538" y="f1868"/>
                </a:cubicBezTo>
                <a:cubicBezTo>
                  <a:pt x="f1539" y="f1867"/>
                  <a:pt x="f1540" y="f1866"/>
                  <a:pt x="f1541" y="f1865"/>
                </a:cubicBezTo>
                <a:lnTo>
                  <a:pt x="f1542" y="f1864"/>
                </a:lnTo>
                <a:cubicBezTo>
                  <a:pt x="f1543" y="f1863"/>
                  <a:pt x="f1544" y="f1862"/>
                  <a:pt x="f1545" y="f1861"/>
                </a:cubicBezTo>
                <a:cubicBezTo>
                  <a:pt x="f1546" y="f1860"/>
                  <a:pt x="f1547" y="f1859"/>
                  <a:pt x="f1547" y="f1858"/>
                </a:cubicBezTo>
                <a:cubicBezTo>
                  <a:pt x="f1547" y="f1857"/>
                  <a:pt x="f1548" y="f1856"/>
                  <a:pt x="f1549" y="f1855"/>
                </a:cubicBezTo>
                <a:lnTo>
                  <a:pt x="f1550" y="f1854"/>
                </a:lnTo>
                <a:lnTo>
                  <a:pt x="f1551" y="f1853"/>
                </a:lnTo>
                <a:lnTo>
                  <a:pt x="f1552" y="f1852"/>
                </a:lnTo>
                <a:cubicBezTo>
                  <a:pt x="f1553" y="f1851"/>
                  <a:pt x="f1554" y="f1850"/>
                  <a:pt x="f1555" y="f1849"/>
                </a:cubicBezTo>
                <a:cubicBezTo>
                  <a:pt x="f1556" y="f1848"/>
                  <a:pt x="f1557" y="f1847"/>
                  <a:pt x="f1558" y="f1846"/>
                </a:cubicBezTo>
                <a:lnTo>
                  <a:pt x="f1559" y="f1845"/>
                </a:lnTo>
                <a:cubicBezTo>
                  <a:pt x="f1560" y="f1882"/>
                  <a:pt x="f1561" y="f1883"/>
                  <a:pt x="f213" y="f1884"/>
                </a:cubicBezTo>
                <a:cubicBezTo>
                  <a:pt x="f214" y="f1885"/>
                  <a:pt x="f215" y="f1886"/>
                  <a:pt x="f216" y="f1887"/>
                </a:cubicBezTo>
                <a:lnTo>
                  <a:pt x="f217" y="f1888"/>
                </a:lnTo>
                <a:cubicBezTo>
                  <a:pt x="f218" y="f1889"/>
                  <a:pt x="f219" y="f1890"/>
                  <a:pt x="f220" y="f1891"/>
                </a:cubicBezTo>
                <a:cubicBezTo>
                  <a:pt x="f221" y="f1892"/>
                  <a:pt x="f222" y="f1893"/>
                  <a:pt x="f222" y="f1894"/>
                </a:cubicBezTo>
                <a:lnTo>
                  <a:pt x="f223" y="f1895"/>
                </a:lnTo>
                <a:lnTo>
                  <a:pt x="f224" y="f1896"/>
                </a:lnTo>
                <a:close/>
                <a:moveTo>
                  <a:pt x="f259" y="f1871"/>
                </a:moveTo>
                <a:lnTo>
                  <a:pt x="f260" y="f1872"/>
                </a:lnTo>
                <a:cubicBezTo>
                  <a:pt x="f261" y="f1873"/>
                  <a:pt x="f262" y="f1874"/>
                  <a:pt x="f263" y="f1875"/>
                </a:cubicBezTo>
                <a:cubicBezTo>
                  <a:pt x="f264" y="f1876"/>
                  <a:pt x="f265" y="f1877"/>
                  <a:pt x="f266" y="f1878"/>
                </a:cubicBezTo>
                <a:lnTo>
                  <a:pt x="f267" y="f1879"/>
                </a:lnTo>
                <a:cubicBezTo>
                  <a:pt x="f1583" y="f1880"/>
                  <a:pt x="f1584" y="f1881"/>
                  <a:pt x="f1585" y="f1868"/>
                </a:cubicBezTo>
                <a:cubicBezTo>
                  <a:pt x="f1586" y="f1867"/>
                  <a:pt x="f1587" y="f1866"/>
                  <a:pt x="f1588" y="f1865"/>
                </a:cubicBezTo>
                <a:lnTo>
                  <a:pt x="f1589" y="f1864"/>
                </a:lnTo>
                <a:cubicBezTo>
                  <a:pt x="f1590" y="f1863"/>
                  <a:pt x="f1591" y="f1862"/>
                  <a:pt x="f1592" y="f1861"/>
                </a:cubicBezTo>
                <a:cubicBezTo>
                  <a:pt x="f1593" y="f1860"/>
                  <a:pt x="f1594" y="f1859"/>
                  <a:pt x="f1594" y="f1858"/>
                </a:cubicBezTo>
                <a:cubicBezTo>
                  <a:pt x="f1594" y="f1857"/>
                  <a:pt x="f1595" y="f1856"/>
                  <a:pt x="f1596" y="f1855"/>
                </a:cubicBezTo>
                <a:lnTo>
                  <a:pt x="f1597" y="f1854"/>
                </a:lnTo>
                <a:lnTo>
                  <a:pt x="f1598" y="f1853"/>
                </a:lnTo>
                <a:lnTo>
                  <a:pt x="f1599" y="f1852"/>
                </a:lnTo>
                <a:cubicBezTo>
                  <a:pt x="f1600" y="f1851"/>
                  <a:pt x="f1601" y="f1850"/>
                  <a:pt x="f1602" y="f1849"/>
                </a:cubicBezTo>
                <a:cubicBezTo>
                  <a:pt x="f1603" y="f1848"/>
                  <a:pt x="f1604" y="f1847"/>
                  <a:pt x="f1605" y="f1846"/>
                </a:cubicBezTo>
                <a:lnTo>
                  <a:pt x="f1606" y="f1845"/>
                </a:lnTo>
                <a:cubicBezTo>
                  <a:pt x="f1607" y="f1882"/>
                  <a:pt x="f1608" y="f1883"/>
                  <a:pt x="f281" y="f1884"/>
                </a:cubicBezTo>
                <a:cubicBezTo>
                  <a:pt x="f282" y="f1885"/>
                  <a:pt x="f283" y="f1886"/>
                  <a:pt x="f284" y="f1887"/>
                </a:cubicBezTo>
                <a:lnTo>
                  <a:pt x="f285" y="f1888"/>
                </a:lnTo>
                <a:cubicBezTo>
                  <a:pt x="f286" y="f1889"/>
                  <a:pt x="f287" y="f1890"/>
                  <a:pt x="f288" y="f1891"/>
                </a:cubicBezTo>
                <a:cubicBezTo>
                  <a:pt x="f289" y="f1892"/>
                  <a:pt x="f290" y="f1893"/>
                  <a:pt x="f290" y="f1894"/>
                </a:cubicBezTo>
                <a:lnTo>
                  <a:pt x="f291" y="f1895"/>
                </a:lnTo>
                <a:lnTo>
                  <a:pt x="f292" y="f1896"/>
                </a:lnTo>
                <a:close/>
                <a:moveTo>
                  <a:pt x="f293" y="f1871"/>
                </a:moveTo>
                <a:lnTo>
                  <a:pt x="f294" y="f1896"/>
                </a:lnTo>
                <a:lnTo>
                  <a:pt x="f295" y="f1895"/>
                </a:lnTo>
                <a:lnTo>
                  <a:pt x="f296" y="f1894"/>
                </a:lnTo>
                <a:cubicBezTo>
                  <a:pt x="f296" y="f1893"/>
                  <a:pt x="f297" y="f1892"/>
                  <a:pt x="f298" y="f1891"/>
                </a:cubicBezTo>
                <a:cubicBezTo>
                  <a:pt x="f299" y="f1890"/>
                  <a:pt x="f300" y="f1889"/>
                  <a:pt x="f301" y="f1888"/>
                </a:cubicBezTo>
                <a:lnTo>
                  <a:pt x="f302" y="f1887"/>
                </a:lnTo>
                <a:cubicBezTo>
                  <a:pt x="f303" y="f1886"/>
                  <a:pt x="f304" y="f1885"/>
                  <a:pt x="f305" y="f1884"/>
                </a:cubicBezTo>
                <a:cubicBezTo>
                  <a:pt x="f1066" y="f1883"/>
                  <a:pt x="f1065" y="f1882"/>
                  <a:pt x="f1609" y="f1845"/>
                </a:cubicBezTo>
                <a:lnTo>
                  <a:pt x="f1063" y="f1846"/>
                </a:lnTo>
                <a:cubicBezTo>
                  <a:pt x="f1610" y="f1847"/>
                  <a:pt x="f1611" y="f1848"/>
                  <a:pt x="f1612" y="f1849"/>
                </a:cubicBezTo>
                <a:cubicBezTo>
                  <a:pt x="f1613" y="f1850"/>
                  <a:pt x="f1614" y="f1851"/>
                  <a:pt x="f1615" y="f1852"/>
                </a:cubicBezTo>
                <a:lnTo>
                  <a:pt x="f1056" y="f1853"/>
                </a:lnTo>
                <a:lnTo>
                  <a:pt x="f1095" y="f1854"/>
                </a:lnTo>
                <a:lnTo>
                  <a:pt x="f1616" y="f1855"/>
                </a:lnTo>
                <a:cubicBezTo>
                  <a:pt x="f1617" y="f1856"/>
                  <a:pt x="f1093" y="f1857"/>
                  <a:pt x="f1093" y="f1858"/>
                </a:cubicBezTo>
                <a:cubicBezTo>
                  <a:pt x="f1093" y="f1859"/>
                  <a:pt x="f1092" y="f1860"/>
                  <a:pt x="f1091" y="f1861"/>
                </a:cubicBezTo>
                <a:cubicBezTo>
                  <a:pt x="f1090" y="f1862"/>
                  <a:pt x="f1618" y="f1863"/>
                  <a:pt x="f1619" y="f1864"/>
                </a:cubicBezTo>
                <a:lnTo>
                  <a:pt x="f1620" y="f1865"/>
                </a:lnTo>
                <a:cubicBezTo>
                  <a:pt x="f1621" y="f1866"/>
                  <a:pt x="f1622" y="f1867"/>
                  <a:pt x="f1623" y="f1868"/>
                </a:cubicBezTo>
                <a:cubicBezTo>
                  <a:pt x="f1083" y="f1881"/>
                  <a:pt x="f1082" y="f1880"/>
                  <a:pt x="f319" y="f1879"/>
                </a:cubicBezTo>
                <a:lnTo>
                  <a:pt x="f320" y="f1878"/>
                </a:lnTo>
                <a:cubicBezTo>
                  <a:pt x="f321" y="f1877"/>
                  <a:pt x="f322" y="f1876"/>
                  <a:pt x="f323" y="f1875"/>
                </a:cubicBezTo>
                <a:cubicBezTo>
                  <a:pt x="f324" y="f1874"/>
                  <a:pt x="f325" y="f1873"/>
                  <a:pt x="f326" y="f1872"/>
                </a:cubicBezTo>
                <a:close/>
                <a:moveTo>
                  <a:pt x="f327" y="f1871"/>
                </a:moveTo>
                <a:lnTo>
                  <a:pt x="f328" y="f1872"/>
                </a:lnTo>
                <a:cubicBezTo>
                  <a:pt x="f329" y="f1873"/>
                  <a:pt x="f330" y="f1874"/>
                  <a:pt x="f331" y="f1875"/>
                </a:cubicBezTo>
                <a:cubicBezTo>
                  <a:pt x="f332" y="f1876"/>
                  <a:pt x="f333" y="f1877"/>
                  <a:pt x="f334" y="f1878"/>
                </a:cubicBezTo>
                <a:lnTo>
                  <a:pt x="f335" y="f1879"/>
                </a:lnTo>
                <a:cubicBezTo>
                  <a:pt x="f1624" y="f1880"/>
                  <a:pt x="f1625" y="f1881"/>
                  <a:pt x="f1626" y="f1868"/>
                </a:cubicBezTo>
                <a:cubicBezTo>
                  <a:pt x="f1627" y="f1867"/>
                  <a:pt x="f1628" y="f1866"/>
                  <a:pt x="f1629" y="f1865"/>
                </a:cubicBezTo>
                <a:lnTo>
                  <a:pt x="f1630" y="f1864"/>
                </a:lnTo>
                <a:cubicBezTo>
                  <a:pt x="f1631" y="f1863"/>
                  <a:pt x="f1632" y="f1862"/>
                  <a:pt x="f1633" y="f1861"/>
                </a:cubicBezTo>
                <a:cubicBezTo>
                  <a:pt x="f1634" y="f1860"/>
                  <a:pt x="f1635" y="f1859"/>
                  <a:pt x="f1635" y="f1858"/>
                </a:cubicBezTo>
                <a:cubicBezTo>
                  <a:pt x="f1635" y="f1857"/>
                  <a:pt x="f1636" y="f1856"/>
                  <a:pt x="f1637" y="f1855"/>
                </a:cubicBezTo>
                <a:lnTo>
                  <a:pt x="f1638" y="f1854"/>
                </a:lnTo>
                <a:lnTo>
                  <a:pt x="f1639" y="f1853"/>
                </a:lnTo>
                <a:lnTo>
                  <a:pt x="f1640" y="f1852"/>
                </a:lnTo>
                <a:cubicBezTo>
                  <a:pt x="f1641" y="f1851"/>
                  <a:pt x="f1642" y="f1850"/>
                  <a:pt x="f1643" y="f1849"/>
                </a:cubicBezTo>
                <a:cubicBezTo>
                  <a:pt x="f1644" y="f1848"/>
                  <a:pt x="f1645" y="f1847"/>
                  <a:pt x="f1646" y="f1846"/>
                </a:cubicBezTo>
                <a:lnTo>
                  <a:pt x="f1647" y="f1845"/>
                </a:lnTo>
                <a:cubicBezTo>
                  <a:pt x="f1648" y="f1882"/>
                  <a:pt x="f1649" y="f1883"/>
                  <a:pt x="f349" y="f1884"/>
                </a:cubicBezTo>
                <a:cubicBezTo>
                  <a:pt x="f350" y="f1885"/>
                  <a:pt x="f351" y="f1886"/>
                  <a:pt x="f352" y="f1887"/>
                </a:cubicBezTo>
                <a:lnTo>
                  <a:pt x="f353" y="f1888"/>
                </a:lnTo>
                <a:cubicBezTo>
                  <a:pt x="f354" y="f1889"/>
                  <a:pt x="f355" y="f1890"/>
                  <a:pt x="f356" y="f1891"/>
                </a:cubicBezTo>
                <a:cubicBezTo>
                  <a:pt x="f357" y="f1892"/>
                  <a:pt x="f358" y="f1893"/>
                  <a:pt x="f358" y="f1894"/>
                </a:cubicBezTo>
                <a:lnTo>
                  <a:pt x="f359" y="f1895"/>
                </a:lnTo>
                <a:lnTo>
                  <a:pt x="f360" y="f1896"/>
                </a:lnTo>
                <a:close/>
                <a:moveTo>
                  <a:pt x="f361" y="f1871"/>
                </a:moveTo>
                <a:lnTo>
                  <a:pt x="f362" y="f1896"/>
                </a:lnTo>
                <a:lnTo>
                  <a:pt x="f363" y="f1895"/>
                </a:lnTo>
                <a:lnTo>
                  <a:pt x="f364" y="f1894"/>
                </a:lnTo>
                <a:cubicBezTo>
                  <a:pt x="f364" y="f1893"/>
                  <a:pt x="f365" y="f1892"/>
                  <a:pt x="f366" y="f1891"/>
                </a:cubicBezTo>
                <a:cubicBezTo>
                  <a:pt x="f367" y="f1890"/>
                  <a:pt x="f368" y="f1889"/>
                  <a:pt x="f369" y="f1888"/>
                </a:cubicBezTo>
                <a:lnTo>
                  <a:pt x="f370" y="f1887"/>
                </a:lnTo>
                <a:cubicBezTo>
                  <a:pt x="f371" y="f1886"/>
                  <a:pt x="f372" y="f1885"/>
                  <a:pt x="f373" y="f1884"/>
                </a:cubicBezTo>
                <a:cubicBezTo>
                  <a:pt x="f1153" y="f1883"/>
                  <a:pt x="f1152" y="f1882"/>
                  <a:pt x="f1650" y="f1845"/>
                </a:cubicBezTo>
                <a:lnTo>
                  <a:pt x="f1150" y="f1846"/>
                </a:lnTo>
                <a:cubicBezTo>
                  <a:pt x="f1651" y="f1847"/>
                  <a:pt x="f1652" y="f1848"/>
                  <a:pt x="f1653" y="f1849"/>
                </a:cubicBezTo>
                <a:cubicBezTo>
                  <a:pt x="f1654" y="f1850"/>
                  <a:pt x="f1655" y="f1851"/>
                  <a:pt x="f1656" y="f1852"/>
                </a:cubicBezTo>
                <a:lnTo>
                  <a:pt x="f1143" y="f1853"/>
                </a:lnTo>
                <a:lnTo>
                  <a:pt x="f1182" y="f1854"/>
                </a:lnTo>
                <a:lnTo>
                  <a:pt x="f1657" y="f1855"/>
                </a:lnTo>
                <a:cubicBezTo>
                  <a:pt x="f1658" y="f1856"/>
                  <a:pt x="f1180" y="f1857"/>
                  <a:pt x="f1180" y="f1858"/>
                </a:cubicBezTo>
                <a:cubicBezTo>
                  <a:pt x="f1180" y="f1859"/>
                  <a:pt x="f1179" y="f1860"/>
                  <a:pt x="f1178" y="f1861"/>
                </a:cubicBezTo>
                <a:cubicBezTo>
                  <a:pt x="f1177" y="f1862"/>
                  <a:pt x="f1659" y="f1863"/>
                  <a:pt x="f1660" y="f1864"/>
                </a:cubicBezTo>
                <a:lnTo>
                  <a:pt x="f1661" y="f1865"/>
                </a:lnTo>
                <a:cubicBezTo>
                  <a:pt x="f1662" y="f1866"/>
                  <a:pt x="f1663" y="f1867"/>
                  <a:pt x="f1664" y="f1868"/>
                </a:cubicBezTo>
                <a:cubicBezTo>
                  <a:pt x="f1170" y="f1881"/>
                  <a:pt x="f1169" y="f1880"/>
                  <a:pt x="f387" y="f1879"/>
                </a:cubicBezTo>
                <a:lnTo>
                  <a:pt x="f388" y="f1878"/>
                </a:lnTo>
                <a:cubicBezTo>
                  <a:pt x="f389" y="f1877"/>
                  <a:pt x="f390" y="f1876"/>
                  <a:pt x="f391" y="f1875"/>
                </a:cubicBezTo>
                <a:cubicBezTo>
                  <a:pt x="f392" y="f1874"/>
                  <a:pt x="f393" y="f1873"/>
                  <a:pt x="f394" y="f1872"/>
                </a:cubicBezTo>
                <a:close/>
                <a:moveTo>
                  <a:pt x="f395" y="f1871"/>
                </a:moveTo>
                <a:lnTo>
                  <a:pt x="f396" y="f1872"/>
                </a:lnTo>
                <a:cubicBezTo>
                  <a:pt x="f397" y="f1873"/>
                  <a:pt x="f398" y="f1874"/>
                  <a:pt x="f399" y="f1875"/>
                </a:cubicBezTo>
                <a:cubicBezTo>
                  <a:pt x="f400" y="f1876"/>
                  <a:pt x="f401" y="f1877"/>
                  <a:pt x="f402" y="f1878"/>
                </a:cubicBezTo>
                <a:lnTo>
                  <a:pt x="f403" y="f1879"/>
                </a:lnTo>
                <a:cubicBezTo>
                  <a:pt x="f1665" y="f1880"/>
                  <a:pt x="f1666" y="f1881"/>
                  <a:pt x="f1667" y="f1868"/>
                </a:cubicBezTo>
                <a:cubicBezTo>
                  <a:pt x="f1668" y="f1867"/>
                  <a:pt x="f1669" y="f1866"/>
                  <a:pt x="f1670" y="f1865"/>
                </a:cubicBezTo>
                <a:lnTo>
                  <a:pt x="f1671" y="f1864"/>
                </a:lnTo>
                <a:cubicBezTo>
                  <a:pt x="f1672" y="f1863"/>
                  <a:pt x="f1673" y="f1862"/>
                  <a:pt x="f1674" y="f1861"/>
                </a:cubicBezTo>
                <a:cubicBezTo>
                  <a:pt x="f1675" y="f1860"/>
                  <a:pt x="f1676" y="f1859"/>
                  <a:pt x="f1676" y="f1858"/>
                </a:cubicBezTo>
                <a:cubicBezTo>
                  <a:pt x="f1676" y="f1857"/>
                  <a:pt x="f1677" y="f1856"/>
                  <a:pt x="f1678" y="f1855"/>
                </a:cubicBezTo>
                <a:lnTo>
                  <a:pt x="f1679" y="f1854"/>
                </a:lnTo>
                <a:lnTo>
                  <a:pt x="f1680" y="f1853"/>
                </a:lnTo>
                <a:lnTo>
                  <a:pt x="f1681" y="f1852"/>
                </a:lnTo>
                <a:cubicBezTo>
                  <a:pt x="f1682" y="f1851"/>
                  <a:pt x="f1683" y="f1850"/>
                  <a:pt x="f1684" y="f1849"/>
                </a:cubicBezTo>
                <a:cubicBezTo>
                  <a:pt x="f1685" y="f1848"/>
                  <a:pt x="f1686" y="f1847"/>
                  <a:pt x="f1687" y="f1846"/>
                </a:cubicBezTo>
                <a:lnTo>
                  <a:pt x="f1688" y="f1845"/>
                </a:lnTo>
                <a:cubicBezTo>
                  <a:pt x="f1689" y="f1882"/>
                  <a:pt x="f1690" y="f1883"/>
                  <a:pt x="f417" y="f1884"/>
                </a:cubicBezTo>
                <a:cubicBezTo>
                  <a:pt x="f418" y="f1885"/>
                  <a:pt x="f419" y="f1886"/>
                  <a:pt x="f420" y="f1887"/>
                </a:cubicBezTo>
                <a:lnTo>
                  <a:pt x="f421" y="f1888"/>
                </a:lnTo>
                <a:cubicBezTo>
                  <a:pt x="f422" y="f1889"/>
                  <a:pt x="f423" y="f1890"/>
                  <a:pt x="f424" y="f1891"/>
                </a:cubicBezTo>
                <a:cubicBezTo>
                  <a:pt x="f425" y="f1892"/>
                  <a:pt x="f426" y="f1893"/>
                  <a:pt x="f426" y="f1894"/>
                </a:cubicBezTo>
                <a:lnTo>
                  <a:pt x="f427" y="f1895"/>
                </a:lnTo>
                <a:lnTo>
                  <a:pt x="f428" y="f1896"/>
                </a:lnTo>
                <a:close/>
                <a:moveTo>
                  <a:pt x="f429" y="f1871"/>
                </a:moveTo>
                <a:lnTo>
                  <a:pt x="f430" y="f1896"/>
                </a:lnTo>
                <a:lnTo>
                  <a:pt x="f431" y="f1895"/>
                </a:lnTo>
                <a:lnTo>
                  <a:pt x="f432" y="f1894"/>
                </a:lnTo>
                <a:cubicBezTo>
                  <a:pt x="f432" y="f1893"/>
                  <a:pt x="f433" y="f1892"/>
                  <a:pt x="f434" y="f1891"/>
                </a:cubicBezTo>
                <a:cubicBezTo>
                  <a:pt x="f435" y="f1890"/>
                  <a:pt x="f436" y="f1889"/>
                  <a:pt x="f437" y="f1888"/>
                </a:cubicBezTo>
                <a:lnTo>
                  <a:pt x="f438" y="f1887"/>
                </a:lnTo>
                <a:cubicBezTo>
                  <a:pt x="f439" y="f1886"/>
                  <a:pt x="f440" y="f1885"/>
                  <a:pt x="f441" y="f1884"/>
                </a:cubicBezTo>
                <a:cubicBezTo>
                  <a:pt x="f1240" y="f1883"/>
                  <a:pt x="f1239" y="f1882"/>
                  <a:pt x="f1691" y="f1845"/>
                </a:cubicBezTo>
                <a:lnTo>
                  <a:pt x="f1237" y="f1846"/>
                </a:lnTo>
                <a:cubicBezTo>
                  <a:pt x="f1692" y="f1847"/>
                  <a:pt x="f1693" y="f1848"/>
                  <a:pt x="f1694" y="f1849"/>
                </a:cubicBezTo>
                <a:cubicBezTo>
                  <a:pt x="f1695" y="f1850"/>
                  <a:pt x="f1696" y="f1851"/>
                  <a:pt x="f1697" y="f1852"/>
                </a:cubicBezTo>
                <a:lnTo>
                  <a:pt x="f1230" y="f1853"/>
                </a:lnTo>
                <a:lnTo>
                  <a:pt x="f1269" y="f1854"/>
                </a:lnTo>
                <a:lnTo>
                  <a:pt x="f1698" y="f1855"/>
                </a:lnTo>
                <a:cubicBezTo>
                  <a:pt x="f1699" y="f1856"/>
                  <a:pt x="f1267" y="f1857"/>
                  <a:pt x="f1267" y="f1858"/>
                </a:cubicBezTo>
                <a:cubicBezTo>
                  <a:pt x="f1267" y="f1859"/>
                  <a:pt x="f1266" y="f1860"/>
                  <a:pt x="f1265" y="f1861"/>
                </a:cubicBezTo>
                <a:cubicBezTo>
                  <a:pt x="f1264" y="f1862"/>
                  <a:pt x="f1700" y="f1863"/>
                  <a:pt x="f1701" y="f1864"/>
                </a:cubicBezTo>
                <a:lnTo>
                  <a:pt x="f1702" y="f1865"/>
                </a:lnTo>
                <a:cubicBezTo>
                  <a:pt x="f1703" y="f1866"/>
                  <a:pt x="f1704" y="f1867"/>
                  <a:pt x="f1705" y="f1868"/>
                </a:cubicBezTo>
                <a:cubicBezTo>
                  <a:pt x="f1257" y="f1881"/>
                  <a:pt x="f1256" y="f1880"/>
                  <a:pt x="f455" y="f1879"/>
                </a:cubicBezTo>
                <a:lnTo>
                  <a:pt x="f456" y="f1878"/>
                </a:lnTo>
                <a:cubicBezTo>
                  <a:pt x="f457" y="f1877"/>
                  <a:pt x="f458" y="f1876"/>
                  <a:pt x="f459" y="f1875"/>
                </a:cubicBezTo>
                <a:cubicBezTo>
                  <a:pt x="f460" y="f1874"/>
                  <a:pt x="f461" y="f1873"/>
                  <a:pt x="f462" y="f1872"/>
                </a:cubicBezTo>
                <a:close/>
                <a:moveTo>
                  <a:pt x="f463" y="f1871"/>
                </a:moveTo>
                <a:lnTo>
                  <a:pt x="f464" y="f1872"/>
                </a:lnTo>
                <a:cubicBezTo>
                  <a:pt x="f465" y="f1873"/>
                  <a:pt x="f466" y="f1874"/>
                  <a:pt x="f467" y="f1875"/>
                </a:cubicBezTo>
                <a:cubicBezTo>
                  <a:pt x="f468" y="f1876"/>
                  <a:pt x="f469" y="f1877"/>
                  <a:pt x="f470" y="f1878"/>
                </a:cubicBezTo>
                <a:lnTo>
                  <a:pt x="f471" y="f1879"/>
                </a:lnTo>
                <a:cubicBezTo>
                  <a:pt x="f1706" y="f1880"/>
                  <a:pt x="f1707" y="f1881"/>
                  <a:pt x="f1708" y="f1868"/>
                </a:cubicBezTo>
                <a:cubicBezTo>
                  <a:pt x="f1709" y="f1867"/>
                  <a:pt x="f1710" y="f1866"/>
                  <a:pt x="f1711" y="f1865"/>
                </a:cubicBezTo>
                <a:lnTo>
                  <a:pt x="f1712" y="f1864"/>
                </a:lnTo>
                <a:cubicBezTo>
                  <a:pt x="f1713" y="f1863"/>
                  <a:pt x="f1714" y="f1862"/>
                  <a:pt x="f1715" y="f1861"/>
                </a:cubicBezTo>
                <a:cubicBezTo>
                  <a:pt x="f1716" y="f1860"/>
                  <a:pt x="f1717" y="f1859"/>
                  <a:pt x="f1717" y="f1858"/>
                </a:cubicBezTo>
                <a:cubicBezTo>
                  <a:pt x="f1717" y="f1857"/>
                  <a:pt x="f1718" y="f1856"/>
                  <a:pt x="f1719" y="f1855"/>
                </a:cubicBezTo>
                <a:lnTo>
                  <a:pt x="f1720" y="f1854"/>
                </a:lnTo>
                <a:lnTo>
                  <a:pt x="f1721" y="f1853"/>
                </a:lnTo>
                <a:lnTo>
                  <a:pt x="f1722" y="f1852"/>
                </a:lnTo>
                <a:cubicBezTo>
                  <a:pt x="f1723" y="f1851"/>
                  <a:pt x="f1724" y="f1850"/>
                  <a:pt x="f1725" y="f1849"/>
                </a:cubicBezTo>
                <a:cubicBezTo>
                  <a:pt x="f1726" y="f1848"/>
                  <a:pt x="f1727" y="f1847"/>
                  <a:pt x="f1728" y="f1846"/>
                </a:cubicBezTo>
                <a:lnTo>
                  <a:pt x="f1729" y="f1845"/>
                </a:lnTo>
                <a:cubicBezTo>
                  <a:pt x="f1730" y="f1882"/>
                  <a:pt x="f1731" y="f1883"/>
                  <a:pt x="f485" y="f1884"/>
                </a:cubicBezTo>
                <a:cubicBezTo>
                  <a:pt x="f486" y="f1885"/>
                  <a:pt x="f487" y="f1886"/>
                  <a:pt x="f488" y="f1887"/>
                </a:cubicBezTo>
                <a:lnTo>
                  <a:pt x="f489" y="f1888"/>
                </a:lnTo>
                <a:cubicBezTo>
                  <a:pt x="f490" y="f1889"/>
                  <a:pt x="f491" y="f1890"/>
                  <a:pt x="f492" y="f1891"/>
                </a:cubicBezTo>
                <a:cubicBezTo>
                  <a:pt x="f493" y="f1892"/>
                  <a:pt x="f494" y="f1893"/>
                  <a:pt x="f494" y="f1894"/>
                </a:cubicBezTo>
                <a:lnTo>
                  <a:pt x="f495" y="f1895"/>
                </a:lnTo>
                <a:lnTo>
                  <a:pt x="f496" y="f1896"/>
                </a:lnTo>
                <a:close/>
                <a:moveTo>
                  <a:pt x="f225" y="f1871"/>
                </a:moveTo>
                <a:lnTo>
                  <a:pt x="f226" y="f1896"/>
                </a:lnTo>
                <a:lnTo>
                  <a:pt x="f227" y="f1895"/>
                </a:lnTo>
                <a:lnTo>
                  <a:pt x="f228" y="f1894"/>
                </a:lnTo>
                <a:cubicBezTo>
                  <a:pt x="f228" y="f1893"/>
                  <a:pt x="f984" y="f1892"/>
                  <a:pt x="f983" y="f1891"/>
                </a:cubicBezTo>
                <a:cubicBezTo>
                  <a:pt x="f982" y="f1890"/>
                  <a:pt x="f232" y="f1889"/>
                  <a:pt x="f1562" y="f1888"/>
                </a:cubicBezTo>
                <a:lnTo>
                  <a:pt x="f234" y="f1887"/>
                </a:lnTo>
                <a:cubicBezTo>
                  <a:pt x="f1563" y="f1886"/>
                  <a:pt x="f236" y="f1885"/>
                  <a:pt x="f1564" y="f1884"/>
                </a:cubicBezTo>
                <a:cubicBezTo>
                  <a:pt x="f975" y="f1883"/>
                  <a:pt x="f974" y="f1882"/>
                  <a:pt x="f1565" y="f1845"/>
                </a:cubicBezTo>
                <a:lnTo>
                  <a:pt x="f972" y="f1846"/>
                </a:lnTo>
                <a:cubicBezTo>
                  <a:pt x="f1566" y="f1847"/>
                  <a:pt x="f1567" y="f1848"/>
                  <a:pt x="f1568" y="f1849"/>
                </a:cubicBezTo>
                <a:cubicBezTo>
                  <a:pt x="f1569" y="f1850"/>
                  <a:pt x="f1570" y="f1851"/>
                  <a:pt x="f1571" y="f1852"/>
                </a:cubicBezTo>
                <a:lnTo>
                  <a:pt x="f965" y="f1853"/>
                </a:lnTo>
                <a:lnTo>
                  <a:pt x="f1008" y="f1854"/>
                </a:lnTo>
                <a:lnTo>
                  <a:pt x="f1572" y="f1855"/>
                </a:lnTo>
                <a:cubicBezTo>
                  <a:pt x="f1573" y="f1856"/>
                  <a:pt x="f1006" y="f1857"/>
                  <a:pt x="f1006" y="f1858"/>
                </a:cubicBezTo>
                <a:cubicBezTo>
                  <a:pt x="f1006" y="f1859"/>
                  <a:pt x="f1005" y="f1860"/>
                  <a:pt x="f1004" y="f1861"/>
                </a:cubicBezTo>
                <a:cubicBezTo>
                  <a:pt x="f1003" y="f1862"/>
                  <a:pt x="f1574" y="f1863"/>
                  <a:pt x="f1575" y="f1864"/>
                </a:cubicBezTo>
                <a:lnTo>
                  <a:pt x="f1576" y="f1865"/>
                </a:lnTo>
                <a:cubicBezTo>
                  <a:pt x="f1577" y="f1866"/>
                  <a:pt x="f1578" y="f1867"/>
                  <a:pt x="f1579" y="f1868"/>
                </a:cubicBezTo>
                <a:cubicBezTo>
                  <a:pt x="f996" y="f1881"/>
                  <a:pt x="f995" y="f1880"/>
                  <a:pt x="f1580" y="f1879"/>
                </a:cubicBezTo>
                <a:lnTo>
                  <a:pt x="f993" y="f1878"/>
                </a:lnTo>
                <a:cubicBezTo>
                  <a:pt x="f253" y="f1877"/>
                  <a:pt x="f254" y="f1876"/>
                  <a:pt x="f255" y="f1875"/>
                </a:cubicBezTo>
                <a:cubicBezTo>
                  <a:pt x="f1581" y="f1874"/>
                  <a:pt x="f257" y="f1873"/>
                  <a:pt x="f1582" y="f1872"/>
                </a:cubicBezTo>
                <a:close/>
                <a:moveTo>
                  <a:pt x="f497" y="f1871"/>
                </a:moveTo>
                <a:lnTo>
                  <a:pt x="f498" y="f1896"/>
                </a:lnTo>
                <a:lnTo>
                  <a:pt x="f499" y="f1895"/>
                </a:lnTo>
                <a:lnTo>
                  <a:pt x="f500" y="f1894"/>
                </a:lnTo>
                <a:cubicBezTo>
                  <a:pt x="f500" y="f1893"/>
                  <a:pt x="f501" y="f1892"/>
                  <a:pt x="f502" y="f1891"/>
                </a:cubicBezTo>
                <a:cubicBezTo>
                  <a:pt x="f503" y="f1890"/>
                  <a:pt x="f504" y="f1889"/>
                  <a:pt x="f505" y="f1888"/>
                </a:cubicBezTo>
                <a:lnTo>
                  <a:pt x="f506" y="f1887"/>
                </a:lnTo>
                <a:cubicBezTo>
                  <a:pt x="f507" y="f1886"/>
                  <a:pt x="f508" y="f1885"/>
                  <a:pt x="f509" y="f1884"/>
                </a:cubicBezTo>
                <a:cubicBezTo>
                  <a:pt x="f620" y="f1897"/>
                  <a:pt x="f1733" y="f1898"/>
                  <a:pt x="f2" y="f1899"/>
                </a:cubicBezTo>
                <a:lnTo>
                  <a:pt x="f2" y="f1900"/>
                </a:lnTo>
                <a:cubicBezTo>
                  <a:pt x="f1737" y="f1901"/>
                  <a:pt x="f1739" y="f1902"/>
                  <a:pt x="f520" y="f1829"/>
                </a:cubicBezTo>
                <a:cubicBezTo>
                  <a:pt x="f521" y="f1903"/>
                  <a:pt x="f523" y="f1904"/>
                  <a:pt x="f2" y="f1905"/>
                </a:cubicBezTo>
                <a:lnTo>
                  <a:pt x="f2" y="f1906"/>
                </a:lnTo>
                <a:cubicBezTo>
                  <a:pt x="f527" y="f1907"/>
                  <a:pt x="f529" y="f1908"/>
                  <a:pt x="f531" y="f1879"/>
                </a:cubicBezTo>
                <a:lnTo>
                  <a:pt x="f532" y="f1878"/>
                </a:lnTo>
                <a:cubicBezTo>
                  <a:pt x="f533" y="f1877"/>
                  <a:pt x="f534" y="f1876"/>
                  <a:pt x="f535" y="f1875"/>
                </a:cubicBezTo>
                <a:cubicBezTo>
                  <a:pt x="f536" y="f1874"/>
                  <a:pt x="f537" y="f1873"/>
                  <a:pt x="f538" y="f1872"/>
                </a:cubicBezTo>
                <a:close/>
                <a:moveTo>
                  <a:pt x="f1909" y="f2"/>
                </a:moveTo>
                <a:lnTo>
                  <a:pt x="f1910" y="f2"/>
                </a:lnTo>
                <a:cubicBezTo>
                  <a:pt x="f1911" y="f1912"/>
                  <a:pt x="f1913" y="f1914"/>
                  <a:pt x="f3" y="f1915"/>
                </a:cubicBezTo>
                <a:lnTo>
                  <a:pt x="f3" y="f1916"/>
                </a:lnTo>
                <a:cubicBezTo>
                  <a:pt x="f1917" y="f1918"/>
                  <a:pt x="f1919" y="f1920"/>
                  <a:pt x="f1909" y="f2"/>
                </a:cubicBezTo>
                <a:close/>
                <a:moveTo>
                  <a:pt x="f1921" y="f2"/>
                </a:moveTo>
                <a:lnTo>
                  <a:pt x="f1922" y="f2"/>
                </a:lnTo>
                <a:cubicBezTo>
                  <a:pt x="f1923" y="f1924"/>
                  <a:pt x="f1925" y="f1926"/>
                  <a:pt x="f3" y="f1927"/>
                </a:cubicBezTo>
                <a:lnTo>
                  <a:pt x="f3" y="f1928"/>
                </a:lnTo>
                <a:cubicBezTo>
                  <a:pt x="f1929" y="f1930"/>
                  <a:pt x="f1931" y="f1932"/>
                  <a:pt x="f1921" y="f2"/>
                </a:cubicBezTo>
                <a:close/>
                <a:moveTo>
                  <a:pt x="f1933" y="f2"/>
                </a:moveTo>
                <a:lnTo>
                  <a:pt x="f1934" y="f2"/>
                </a:lnTo>
                <a:cubicBezTo>
                  <a:pt x="f1935" y="f1936"/>
                  <a:pt x="f1937" y="f1938"/>
                  <a:pt x="f545" y="f1939"/>
                </a:cubicBezTo>
                <a:cubicBezTo>
                  <a:pt x="f1940" y="f1941"/>
                  <a:pt x="f1942" y="f1943"/>
                  <a:pt x="f1944" y="f2"/>
                </a:cubicBezTo>
                <a:lnTo>
                  <a:pt x="f1945" y="f2"/>
                </a:lnTo>
                <a:cubicBezTo>
                  <a:pt x="f1946" y="f1947"/>
                  <a:pt x="f1948" y="f1949"/>
                  <a:pt x="f757" y="f1950"/>
                </a:cubicBezTo>
                <a:lnTo>
                  <a:pt x="f758" y="f1951"/>
                </a:lnTo>
                <a:cubicBezTo>
                  <a:pt x="f759" y="f1952"/>
                  <a:pt x="f760" y="f1953"/>
                  <a:pt x="f761" y="f1954"/>
                </a:cubicBezTo>
                <a:cubicBezTo>
                  <a:pt x="f762" y="f1955"/>
                  <a:pt x="f763" y="f1956"/>
                  <a:pt x="f764" y="f1957"/>
                </a:cubicBezTo>
                <a:lnTo>
                  <a:pt x="f765" y="f1958"/>
                </a:lnTo>
                <a:lnTo>
                  <a:pt x="f766" y="f1959"/>
                </a:lnTo>
                <a:lnTo>
                  <a:pt x="f767" y="f1960"/>
                </a:lnTo>
                <a:cubicBezTo>
                  <a:pt x="f768" y="f1961"/>
                  <a:pt x="f769" y="f1962"/>
                  <a:pt x="f769" y="f1963"/>
                </a:cubicBezTo>
                <a:cubicBezTo>
                  <a:pt x="f769" y="f1964"/>
                  <a:pt x="f770" y="f1965"/>
                  <a:pt x="f771" y="f1966"/>
                </a:cubicBezTo>
                <a:cubicBezTo>
                  <a:pt x="f772" y="f1967"/>
                  <a:pt x="f773" y="f1968"/>
                  <a:pt x="f774" y="f1969"/>
                </a:cubicBezTo>
                <a:lnTo>
                  <a:pt x="f775" y="f1970"/>
                </a:lnTo>
                <a:cubicBezTo>
                  <a:pt x="f776" y="f1971"/>
                  <a:pt x="f777" y="f1972"/>
                  <a:pt x="f778" y="f1973"/>
                </a:cubicBezTo>
                <a:cubicBezTo>
                  <a:pt x="f1974" y="f1975"/>
                  <a:pt x="f1976" y="f1977"/>
                  <a:pt x="f1933" y="f2"/>
                </a:cubicBezTo>
                <a:close/>
                <a:moveTo>
                  <a:pt x="f1978" y="f2"/>
                </a:moveTo>
                <a:lnTo>
                  <a:pt x="f1979" y="f2"/>
                </a:lnTo>
                <a:cubicBezTo>
                  <a:pt x="f1980" y="f1943"/>
                  <a:pt x="f1981" y="f1941"/>
                  <a:pt x="f108" y="f1939"/>
                </a:cubicBezTo>
                <a:cubicBezTo>
                  <a:pt x="f1982" y="f1938"/>
                  <a:pt x="f1983" y="f1936"/>
                  <a:pt x="f1984" y="f2"/>
                </a:cubicBezTo>
                <a:lnTo>
                  <a:pt x="f1985" y="f2"/>
                </a:lnTo>
                <a:cubicBezTo>
                  <a:pt x="f1986" y="f1977"/>
                  <a:pt x="f1987" y="f1975"/>
                  <a:pt x="f802" y="f1973"/>
                </a:cubicBezTo>
                <a:cubicBezTo>
                  <a:pt x="f803" y="f1972"/>
                  <a:pt x="f804" y="f1971"/>
                  <a:pt x="f805" y="f1970"/>
                </a:cubicBezTo>
                <a:lnTo>
                  <a:pt x="f806" y="f1969"/>
                </a:lnTo>
                <a:cubicBezTo>
                  <a:pt x="f807" y="f1968"/>
                  <a:pt x="f94" y="f1967"/>
                  <a:pt x="f93" y="f1966"/>
                </a:cubicBezTo>
                <a:cubicBezTo>
                  <a:pt x="f92" y="f1965"/>
                  <a:pt x="f91" y="f1964"/>
                  <a:pt x="f91" y="f1963"/>
                </a:cubicBezTo>
                <a:cubicBezTo>
                  <a:pt x="f91" y="f1962"/>
                  <a:pt x="f808" y="f1961"/>
                  <a:pt x="f809" y="f1960"/>
                </a:cubicBezTo>
                <a:lnTo>
                  <a:pt x="f89" y="f1959"/>
                </a:lnTo>
                <a:lnTo>
                  <a:pt x="f88" y="f1958"/>
                </a:lnTo>
                <a:lnTo>
                  <a:pt x="f810" y="f1957"/>
                </a:lnTo>
                <a:cubicBezTo>
                  <a:pt x="f811" y="f1956"/>
                  <a:pt x="f812" y="f1955"/>
                  <a:pt x="f813" y="f1954"/>
                </a:cubicBezTo>
                <a:cubicBezTo>
                  <a:pt x="f814" y="f1953"/>
                  <a:pt x="f815" y="f1952"/>
                  <a:pt x="f116" y="f1951"/>
                </a:cubicBezTo>
                <a:lnTo>
                  <a:pt x="f816" y="f1950"/>
                </a:lnTo>
                <a:cubicBezTo>
                  <a:pt x="f1988" y="f1949"/>
                  <a:pt x="f1989" y="f1947"/>
                  <a:pt x="f1978" y="f2"/>
                </a:cubicBezTo>
                <a:close/>
                <a:moveTo>
                  <a:pt x="f1990" y="f2"/>
                </a:moveTo>
                <a:lnTo>
                  <a:pt x="f1991" y="f2"/>
                </a:lnTo>
                <a:cubicBezTo>
                  <a:pt x="f1992" y="f1936"/>
                  <a:pt x="f1993" y="f1938"/>
                  <a:pt x="f559" y="f1939"/>
                </a:cubicBezTo>
                <a:cubicBezTo>
                  <a:pt x="f1994" y="f1941"/>
                  <a:pt x="f1995" y="f1943"/>
                  <a:pt x="f1996" y="f2"/>
                </a:cubicBezTo>
                <a:lnTo>
                  <a:pt x="f1997" y="f2"/>
                </a:lnTo>
                <a:cubicBezTo>
                  <a:pt x="f1998" y="f1947"/>
                  <a:pt x="f1999" y="f1949"/>
                  <a:pt x="f846" y="f1950"/>
                </a:cubicBezTo>
                <a:lnTo>
                  <a:pt x="f847" y="f1951"/>
                </a:lnTo>
                <a:cubicBezTo>
                  <a:pt x="f848" y="f1952"/>
                  <a:pt x="f849" y="f1953"/>
                  <a:pt x="f850" y="f1954"/>
                </a:cubicBezTo>
                <a:cubicBezTo>
                  <a:pt x="f851" y="f1955"/>
                  <a:pt x="f852" y="f1956"/>
                  <a:pt x="f853" y="f1957"/>
                </a:cubicBezTo>
                <a:lnTo>
                  <a:pt x="f854" y="f1958"/>
                </a:lnTo>
                <a:lnTo>
                  <a:pt x="f855" y="f1959"/>
                </a:lnTo>
                <a:lnTo>
                  <a:pt x="f856" y="f1960"/>
                </a:lnTo>
                <a:cubicBezTo>
                  <a:pt x="f857" y="f1961"/>
                  <a:pt x="f858" y="f1962"/>
                  <a:pt x="f858" y="f1963"/>
                </a:cubicBezTo>
                <a:cubicBezTo>
                  <a:pt x="f858" y="f1964"/>
                  <a:pt x="f859" y="f1965"/>
                  <a:pt x="f860" y="f1966"/>
                </a:cubicBezTo>
                <a:cubicBezTo>
                  <a:pt x="f861" y="f1967"/>
                  <a:pt x="f862" y="f1968"/>
                  <a:pt x="f863" y="f1969"/>
                </a:cubicBezTo>
                <a:lnTo>
                  <a:pt x="f864" y="f1970"/>
                </a:lnTo>
                <a:cubicBezTo>
                  <a:pt x="f865" y="f1971"/>
                  <a:pt x="f866" y="f1972"/>
                  <a:pt x="f867" y="f1973"/>
                </a:cubicBezTo>
                <a:cubicBezTo>
                  <a:pt x="f2000" y="f1975"/>
                  <a:pt x="f2001" y="f1977"/>
                  <a:pt x="f1990" y="f2"/>
                </a:cubicBezTo>
                <a:close/>
                <a:moveTo>
                  <a:pt x="f2002" y="f2"/>
                </a:moveTo>
                <a:lnTo>
                  <a:pt x="f2003" y="f2"/>
                </a:lnTo>
                <a:cubicBezTo>
                  <a:pt x="f2004" y="f1943"/>
                  <a:pt x="f2005" y="f1941"/>
                  <a:pt x="f176" y="f1939"/>
                </a:cubicBezTo>
                <a:cubicBezTo>
                  <a:pt x="f2006" y="f1938"/>
                  <a:pt x="f2007" y="f1936"/>
                  <a:pt x="f2008" y="f2"/>
                </a:cubicBezTo>
                <a:lnTo>
                  <a:pt x="f2009" y="f2"/>
                </a:lnTo>
                <a:cubicBezTo>
                  <a:pt x="f2010" y="f1977"/>
                  <a:pt x="f2011" y="f1975"/>
                  <a:pt x="f889" y="f1973"/>
                </a:cubicBezTo>
                <a:cubicBezTo>
                  <a:pt x="f890" y="f1972"/>
                  <a:pt x="f891" y="f1971"/>
                  <a:pt x="f892" y="f1970"/>
                </a:cubicBezTo>
                <a:lnTo>
                  <a:pt x="f893" y="f1969"/>
                </a:lnTo>
                <a:cubicBezTo>
                  <a:pt x="f894" y="f1968"/>
                  <a:pt x="f163" y="f1967"/>
                  <a:pt x="f162" y="f1966"/>
                </a:cubicBezTo>
                <a:cubicBezTo>
                  <a:pt x="f161" y="f1965"/>
                  <a:pt x="f160" y="f1964"/>
                  <a:pt x="f160" y="f1963"/>
                </a:cubicBezTo>
                <a:cubicBezTo>
                  <a:pt x="f160" y="f1962"/>
                  <a:pt x="f895" y="f1961"/>
                  <a:pt x="f896" y="f1960"/>
                </a:cubicBezTo>
                <a:lnTo>
                  <a:pt x="f158" y="f1959"/>
                </a:lnTo>
                <a:lnTo>
                  <a:pt x="f157" y="f1958"/>
                </a:lnTo>
                <a:lnTo>
                  <a:pt x="f897" y="f1957"/>
                </a:lnTo>
                <a:cubicBezTo>
                  <a:pt x="f898" y="f1956"/>
                  <a:pt x="f899" y="f1955"/>
                  <a:pt x="f900" y="f1954"/>
                </a:cubicBezTo>
                <a:cubicBezTo>
                  <a:pt x="f901" y="f1953"/>
                  <a:pt x="f902" y="f1952"/>
                  <a:pt x="f184" y="f1951"/>
                </a:cubicBezTo>
                <a:lnTo>
                  <a:pt x="f903" y="f1950"/>
                </a:lnTo>
                <a:cubicBezTo>
                  <a:pt x="f2012" y="f1949"/>
                  <a:pt x="f2013" y="f1947"/>
                  <a:pt x="f2002" y="f2"/>
                </a:cubicBezTo>
                <a:close/>
                <a:moveTo>
                  <a:pt x="f2014" y="f2"/>
                </a:moveTo>
                <a:lnTo>
                  <a:pt x="f2015" y="f2"/>
                </a:lnTo>
                <a:cubicBezTo>
                  <a:pt x="f2016" y="f1936"/>
                  <a:pt x="f2017" y="f1938"/>
                  <a:pt x="f570" y="f1939"/>
                </a:cubicBezTo>
                <a:cubicBezTo>
                  <a:pt x="f2018" y="f1941"/>
                  <a:pt x="f2019" y="f1943"/>
                  <a:pt x="f2020" y="f2"/>
                </a:cubicBezTo>
                <a:lnTo>
                  <a:pt x="f2021" y="f2"/>
                </a:lnTo>
                <a:cubicBezTo>
                  <a:pt x="f2022" y="f1947"/>
                  <a:pt x="f2023" y="f1949"/>
                  <a:pt x="f933" y="f1950"/>
                </a:cubicBezTo>
                <a:lnTo>
                  <a:pt x="f934" y="f1951"/>
                </a:lnTo>
                <a:cubicBezTo>
                  <a:pt x="f935" y="f1952"/>
                  <a:pt x="f936" y="f1953"/>
                  <a:pt x="f937" y="f1954"/>
                </a:cubicBezTo>
                <a:cubicBezTo>
                  <a:pt x="f938" y="f1955"/>
                  <a:pt x="f939" y="f1956"/>
                  <a:pt x="f940" y="f1957"/>
                </a:cubicBezTo>
                <a:lnTo>
                  <a:pt x="f941" y="f1958"/>
                </a:lnTo>
                <a:lnTo>
                  <a:pt x="f942" y="f1959"/>
                </a:lnTo>
                <a:lnTo>
                  <a:pt x="f943" y="f1960"/>
                </a:lnTo>
                <a:cubicBezTo>
                  <a:pt x="f944" y="f1961"/>
                  <a:pt x="f945" y="f1962"/>
                  <a:pt x="f945" y="f1963"/>
                </a:cubicBezTo>
                <a:cubicBezTo>
                  <a:pt x="f945" y="f1964"/>
                  <a:pt x="f946" y="f1965"/>
                  <a:pt x="f947" y="f1966"/>
                </a:cubicBezTo>
                <a:cubicBezTo>
                  <a:pt x="f948" y="f1967"/>
                  <a:pt x="f949" y="f1968"/>
                  <a:pt x="f950" y="f1969"/>
                </a:cubicBezTo>
                <a:lnTo>
                  <a:pt x="f951" y="f1970"/>
                </a:lnTo>
                <a:cubicBezTo>
                  <a:pt x="f952" y="f1971"/>
                  <a:pt x="f953" y="f1972"/>
                  <a:pt x="f954" y="f1973"/>
                </a:cubicBezTo>
                <a:cubicBezTo>
                  <a:pt x="f2024" y="f1975"/>
                  <a:pt x="f2025" y="f2026"/>
                  <a:pt x="f2014" y="f2"/>
                </a:cubicBezTo>
                <a:close/>
                <a:moveTo>
                  <a:pt x="f2027" y="f2"/>
                </a:moveTo>
                <a:lnTo>
                  <a:pt x="f2028" y="f2"/>
                </a:lnTo>
                <a:cubicBezTo>
                  <a:pt x="f2029" y="f1943"/>
                  <a:pt x="f2030" y="f1941"/>
                  <a:pt x="f244" y="f1939"/>
                </a:cubicBezTo>
                <a:cubicBezTo>
                  <a:pt x="f2031" y="f1938"/>
                  <a:pt x="f2032" y="f1936"/>
                  <a:pt x="f2033" y="f2"/>
                </a:cubicBezTo>
                <a:lnTo>
                  <a:pt x="f2034" y="f2"/>
                </a:lnTo>
                <a:cubicBezTo>
                  <a:pt x="f2035" y="f1977"/>
                  <a:pt x="f2036" y="f1975"/>
                  <a:pt x="f976" y="f1973"/>
                </a:cubicBezTo>
                <a:cubicBezTo>
                  <a:pt x="f977" y="f1972"/>
                  <a:pt x="f978" y="f1971"/>
                  <a:pt x="f979" y="f1970"/>
                </a:cubicBezTo>
                <a:lnTo>
                  <a:pt x="f980" y="f1969"/>
                </a:lnTo>
                <a:cubicBezTo>
                  <a:pt x="f981" y="f1968"/>
                  <a:pt x="f982" y="f1967"/>
                  <a:pt x="f983" y="f1966"/>
                </a:cubicBezTo>
                <a:cubicBezTo>
                  <a:pt x="f984" y="f1965"/>
                  <a:pt x="f228" y="f1964"/>
                  <a:pt x="f228" y="f1963"/>
                </a:cubicBezTo>
                <a:cubicBezTo>
                  <a:pt x="f228" y="f1962"/>
                  <a:pt x="f985" y="f1961"/>
                  <a:pt x="f986" y="f1960"/>
                </a:cubicBezTo>
                <a:lnTo>
                  <a:pt x="f226" y="f1959"/>
                </a:lnTo>
                <a:lnTo>
                  <a:pt x="f225" y="f1958"/>
                </a:lnTo>
                <a:lnTo>
                  <a:pt x="f987" y="f1957"/>
                </a:lnTo>
                <a:cubicBezTo>
                  <a:pt x="f988" y="f1956"/>
                  <a:pt x="f989" y="f1955"/>
                  <a:pt x="f990" y="f1954"/>
                </a:cubicBezTo>
                <a:cubicBezTo>
                  <a:pt x="f991" y="f1953"/>
                  <a:pt x="f992" y="f1952"/>
                  <a:pt x="f993" y="f1951"/>
                </a:cubicBezTo>
                <a:lnTo>
                  <a:pt x="f994" y="f1950"/>
                </a:lnTo>
                <a:cubicBezTo>
                  <a:pt x="f2037" y="f1949"/>
                  <a:pt x="f2038" y="f1947"/>
                  <a:pt x="f2027" y="f2"/>
                </a:cubicBezTo>
                <a:close/>
                <a:moveTo>
                  <a:pt x="f2039" y="f2"/>
                </a:moveTo>
                <a:lnTo>
                  <a:pt x="f2040" y="f2"/>
                </a:lnTo>
                <a:cubicBezTo>
                  <a:pt x="f2041" y="f1936"/>
                  <a:pt x="f2042" y="f1938"/>
                  <a:pt x="f581" y="f1939"/>
                </a:cubicBezTo>
                <a:cubicBezTo>
                  <a:pt x="f2043" y="f1941"/>
                  <a:pt x="f2044" y="f1943"/>
                  <a:pt x="f2045" y="f2"/>
                </a:cubicBezTo>
                <a:lnTo>
                  <a:pt x="f2046" y="f2"/>
                </a:lnTo>
                <a:cubicBezTo>
                  <a:pt x="f2047" y="f1947"/>
                  <a:pt x="f2048" y="f1949"/>
                  <a:pt x="f1024" y="f1950"/>
                </a:cubicBezTo>
                <a:lnTo>
                  <a:pt x="f1025" y="f1951"/>
                </a:lnTo>
                <a:cubicBezTo>
                  <a:pt x="f1026" y="f1952"/>
                  <a:pt x="f1027" y="f1953"/>
                  <a:pt x="f1028" y="f1954"/>
                </a:cubicBezTo>
                <a:cubicBezTo>
                  <a:pt x="f1029" y="f1955"/>
                  <a:pt x="f1030" y="f1956"/>
                  <a:pt x="f1031" y="f1957"/>
                </a:cubicBezTo>
                <a:lnTo>
                  <a:pt x="f1032" y="f1958"/>
                </a:lnTo>
                <a:lnTo>
                  <a:pt x="f1033" y="f1959"/>
                </a:lnTo>
                <a:lnTo>
                  <a:pt x="f1034" y="f1960"/>
                </a:lnTo>
                <a:cubicBezTo>
                  <a:pt x="f1035" y="f1961"/>
                  <a:pt x="f1036" y="f1962"/>
                  <a:pt x="f1036" y="f1963"/>
                </a:cubicBezTo>
                <a:cubicBezTo>
                  <a:pt x="f1036" y="f1964"/>
                  <a:pt x="f1037" y="f1965"/>
                  <a:pt x="f1038" y="f1966"/>
                </a:cubicBezTo>
                <a:cubicBezTo>
                  <a:pt x="f1039" y="f1967"/>
                  <a:pt x="f1040" y="f1968"/>
                  <a:pt x="f1041" y="f1969"/>
                </a:cubicBezTo>
                <a:lnTo>
                  <a:pt x="f1042" y="f1970"/>
                </a:lnTo>
                <a:cubicBezTo>
                  <a:pt x="f1043" y="f1971"/>
                  <a:pt x="f1044" y="f1972"/>
                  <a:pt x="f1045" y="f1973"/>
                </a:cubicBezTo>
                <a:cubicBezTo>
                  <a:pt x="f2049" y="f1975"/>
                  <a:pt x="f2050" y="f1977"/>
                  <a:pt x="f2039" y="f2"/>
                </a:cubicBezTo>
                <a:close/>
                <a:moveTo>
                  <a:pt x="f2051" y="f2"/>
                </a:moveTo>
                <a:lnTo>
                  <a:pt x="f2052" y="f2"/>
                </a:lnTo>
                <a:cubicBezTo>
                  <a:pt x="f2053" y="f2054"/>
                  <a:pt x="f2055" y="f1941"/>
                  <a:pt x="f312" y="f1939"/>
                </a:cubicBezTo>
                <a:cubicBezTo>
                  <a:pt x="f2056" y="f1938"/>
                  <a:pt x="f2057" y="f1936"/>
                  <a:pt x="f2058" y="f2"/>
                </a:cubicBezTo>
                <a:lnTo>
                  <a:pt x="f2059" y="f2"/>
                </a:lnTo>
                <a:cubicBezTo>
                  <a:pt x="f2060" y="f2026"/>
                  <a:pt x="f2061" y="f1975"/>
                  <a:pt x="f1067" y="f1973"/>
                </a:cubicBezTo>
                <a:cubicBezTo>
                  <a:pt x="f1068" y="f1972"/>
                  <a:pt x="f1069" y="f1971"/>
                  <a:pt x="f1070" y="f2062"/>
                </a:cubicBezTo>
                <a:lnTo>
                  <a:pt x="f1071" y="f1969"/>
                </a:lnTo>
                <a:cubicBezTo>
                  <a:pt x="f1072" y="f1968"/>
                  <a:pt x="f299" y="f1967"/>
                  <a:pt x="f298" y="f1966"/>
                </a:cubicBezTo>
                <a:cubicBezTo>
                  <a:pt x="f297" y="f1965"/>
                  <a:pt x="f296" y="f1964"/>
                  <a:pt x="f296" y="f1963"/>
                </a:cubicBezTo>
                <a:cubicBezTo>
                  <a:pt x="f296" y="f2063"/>
                  <a:pt x="f1073" y="f1961"/>
                  <a:pt x="f1074" y="f1960"/>
                </a:cubicBezTo>
                <a:lnTo>
                  <a:pt x="f294" y="f1959"/>
                </a:lnTo>
                <a:lnTo>
                  <a:pt x="f293" y="f1958"/>
                </a:lnTo>
                <a:lnTo>
                  <a:pt x="f1075" y="f1957"/>
                </a:lnTo>
                <a:cubicBezTo>
                  <a:pt x="f1076" y="f1956"/>
                  <a:pt x="f1077" y="f1955"/>
                  <a:pt x="f1078" y="f1954"/>
                </a:cubicBezTo>
                <a:cubicBezTo>
                  <a:pt x="f1079" y="f1953"/>
                  <a:pt x="f1080" y="f1952"/>
                  <a:pt x="f320" y="f1951"/>
                </a:cubicBezTo>
                <a:lnTo>
                  <a:pt x="f1081" y="f1950"/>
                </a:lnTo>
                <a:cubicBezTo>
                  <a:pt x="f2064" y="f1949"/>
                  <a:pt x="f2065" y="f1947"/>
                  <a:pt x="f2051" y="f2"/>
                </a:cubicBezTo>
                <a:close/>
                <a:moveTo>
                  <a:pt x="f2066" y="f2"/>
                </a:moveTo>
                <a:lnTo>
                  <a:pt x="f2067" y="f2"/>
                </a:lnTo>
                <a:cubicBezTo>
                  <a:pt x="f2068" y="f1936"/>
                  <a:pt x="f2069" y="f1938"/>
                  <a:pt x="f592" y="f1939"/>
                </a:cubicBezTo>
                <a:cubicBezTo>
                  <a:pt x="f2070" y="f1941"/>
                  <a:pt x="f2071" y="f2054"/>
                  <a:pt x="f2072" y="f2"/>
                </a:cubicBezTo>
                <a:lnTo>
                  <a:pt x="f2073" y="f2"/>
                </a:lnTo>
                <a:cubicBezTo>
                  <a:pt x="f2074" y="f1947"/>
                  <a:pt x="f2075" y="f1949"/>
                  <a:pt x="f1111" y="f1950"/>
                </a:cubicBezTo>
                <a:lnTo>
                  <a:pt x="f1112" y="f1951"/>
                </a:lnTo>
                <a:cubicBezTo>
                  <a:pt x="f1113" y="f1952"/>
                  <a:pt x="f1114" y="f1953"/>
                  <a:pt x="f1115" y="f1954"/>
                </a:cubicBezTo>
                <a:cubicBezTo>
                  <a:pt x="f1116" y="f1955"/>
                  <a:pt x="f1117" y="f1956"/>
                  <a:pt x="f1118" y="f1957"/>
                </a:cubicBezTo>
                <a:lnTo>
                  <a:pt x="f1119" y="f1958"/>
                </a:lnTo>
                <a:lnTo>
                  <a:pt x="f1120" y="f1959"/>
                </a:lnTo>
                <a:lnTo>
                  <a:pt x="f1121" y="f1960"/>
                </a:lnTo>
                <a:cubicBezTo>
                  <a:pt x="f1122" y="f1961"/>
                  <a:pt x="f1123" y="f1962"/>
                  <a:pt x="f1123" y="f1963"/>
                </a:cubicBezTo>
                <a:cubicBezTo>
                  <a:pt x="f1123" y="f1964"/>
                  <a:pt x="f1124" y="f1965"/>
                  <a:pt x="f1125" y="f1966"/>
                </a:cubicBezTo>
                <a:cubicBezTo>
                  <a:pt x="f1126" y="f1967"/>
                  <a:pt x="f1127" y="f1968"/>
                  <a:pt x="f1128" y="f1969"/>
                </a:cubicBezTo>
                <a:lnTo>
                  <a:pt x="f1129" y="f2062"/>
                </a:lnTo>
                <a:cubicBezTo>
                  <a:pt x="f1130" y="f1971"/>
                  <a:pt x="f1131" y="f1972"/>
                  <a:pt x="f1132" y="f1973"/>
                </a:cubicBezTo>
                <a:cubicBezTo>
                  <a:pt x="f2076" y="f1975"/>
                  <a:pt x="f2077" y="f2026"/>
                  <a:pt x="f2066" y="f2"/>
                </a:cubicBezTo>
                <a:close/>
                <a:moveTo>
                  <a:pt x="f2078" y="f2"/>
                </a:moveTo>
                <a:lnTo>
                  <a:pt x="f2079" y="f2"/>
                </a:lnTo>
                <a:cubicBezTo>
                  <a:pt x="f2080" y="f2054"/>
                  <a:pt x="f2081" y="f1941"/>
                  <a:pt x="f380" y="f1939"/>
                </a:cubicBezTo>
                <a:cubicBezTo>
                  <a:pt x="f2082" y="f1938"/>
                  <a:pt x="f2083" y="f1936"/>
                  <a:pt x="f2084" y="f2"/>
                </a:cubicBezTo>
                <a:lnTo>
                  <a:pt x="f2085" y="f2"/>
                </a:lnTo>
                <a:cubicBezTo>
                  <a:pt x="f2086" y="f2026"/>
                  <a:pt x="f2087" y="f1975"/>
                  <a:pt x="f1154" y="f1973"/>
                </a:cubicBezTo>
                <a:cubicBezTo>
                  <a:pt x="f1155" y="f1972"/>
                  <a:pt x="f1156" y="f1971"/>
                  <a:pt x="f1157" y="f2062"/>
                </a:cubicBezTo>
                <a:lnTo>
                  <a:pt x="f1158" y="f1969"/>
                </a:lnTo>
                <a:cubicBezTo>
                  <a:pt x="f1159" y="f1968"/>
                  <a:pt x="f367" y="f1967"/>
                  <a:pt x="f366" y="f1966"/>
                </a:cubicBezTo>
                <a:cubicBezTo>
                  <a:pt x="f365" y="f1965"/>
                  <a:pt x="f364" y="f1964"/>
                  <a:pt x="f364" y="f1963"/>
                </a:cubicBezTo>
                <a:cubicBezTo>
                  <a:pt x="f364" y="f2063"/>
                  <a:pt x="f1160" y="f1961"/>
                  <a:pt x="f1161" y="f1960"/>
                </a:cubicBezTo>
                <a:lnTo>
                  <a:pt x="f362" y="f1959"/>
                </a:lnTo>
                <a:lnTo>
                  <a:pt x="f361" y="f1958"/>
                </a:lnTo>
                <a:lnTo>
                  <a:pt x="f1162" y="f1957"/>
                </a:lnTo>
                <a:cubicBezTo>
                  <a:pt x="f1163" y="f1956"/>
                  <a:pt x="f1164" y="f1955"/>
                  <a:pt x="f1165" y="f1954"/>
                </a:cubicBezTo>
                <a:cubicBezTo>
                  <a:pt x="f1166" y="f1953"/>
                  <a:pt x="f1167" y="f1952"/>
                  <a:pt x="f388" y="f1951"/>
                </a:cubicBezTo>
                <a:lnTo>
                  <a:pt x="f1168" y="f1950"/>
                </a:lnTo>
                <a:cubicBezTo>
                  <a:pt x="f2088" y="f1949"/>
                  <a:pt x="f2089" y="f1947"/>
                  <a:pt x="f2078" y="f2"/>
                </a:cubicBezTo>
                <a:close/>
                <a:moveTo>
                  <a:pt x="f2090" y="f2"/>
                </a:moveTo>
                <a:lnTo>
                  <a:pt x="f2091" y="f2"/>
                </a:lnTo>
                <a:cubicBezTo>
                  <a:pt x="f2092" y="f1936"/>
                  <a:pt x="f2093" y="f1938"/>
                  <a:pt x="f603" y="f1939"/>
                </a:cubicBezTo>
                <a:cubicBezTo>
                  <a:pt x="f2094" y="f1941"/>
                  <a:pt x="f2095" y="f2054"/>
                  <a:pt x="f2096" y="f2"/>
                </a:cubicBezTo>
                <a:lnTo>
                  <a:pt x="f2097" y="f2"/>
                </a:lnTo>
                <a:cubicBezTo>
                  <a:pt x="f2098" y="f1947"/>
                  <a:pt x="f2099" y="f1949"/>
                  <a:pt x="f1198" y="f1950"/>
                </a:cubicBezTo>
                <a:lnTo>
                  <a:pt x="f1199" y="f1951"/>
                </a:lnTo>
                <a:cubicBezTo>
                  <a:pt x="f1200" y="f1952"/>
                  <a:pt x="f1201" y="f1953"/>
                  <a:pt x="f1202" y="f1954"/>
                </a:cubicBezTo>
                <a:cubicBezTo>
                  <a:pt x="f1203" y="f1955"/>
                  <a:pt x="f1204" y="f1956"/>
                  <a:pt x="f1205" y="f1957"/>
                </a:cubicBezTo>
                <a:lnTo>
                  <a:pt x="f1206" y="f1958"/>
                </a:lnTo>
                <a:lnTo>
                  <a:pt x="f1207" y="f1959"/>
                </a:lnTo>
                <a:lnTo>
                  <a:pt x="f1208" y="f1960"/>
                </a:lnTo>
                <a:cubicBezTo>
                  <a:pt x="f1209" y="f1961"/>
                  <a:pt x="f1210" y="f1962"/>
                  <a:pt x="f1210" y="f1963"/>
                </a:cubicBezTo>
                <a:cubicBezTo>
                  <a:pt x="f1210" y="f1964"/>
                  <a:pt x="f1211" y="f1965"/>
                  <a:pt x="f1212" y="f1966"/>
                </a:cubicBezTo>
                <a:cubicBezTo>
                  <a:pt x="f1213" y="f1967"/>
                  <a:pt x="f1214" y="f1968"/>
                  <a:pt x="f1215" y="f1969"/>
                </a:cubicBezTo>
                <a:lnTo>
                  <a:pt x="f1216" y="f2062"/>
                </a:lnTo>
                <a:cubicBezTo>
                  <a:pt x="f1217" y="f1971"/>
                  <a:pt x="f1218" y="f1972"/>
                  <a:pt x="f1219" y="f1973"/>
                </a:cubicBezTo>
                <a:cubicBezTo>
                  <a:pt x="f2100" y="f1975"/>
                  <a:pt x="f2101" y="f1977"/>
                  <a:pt x="f2090" y="f2"/>
                </a:cubicBezTo>
                <a:close/>
                <a:moveTo>
                  <a:pt x="f2102" y="f2"/>
                </a:moveTo>
                <a:lnTo>
                  <a:pt x="f2103" y="f2"/>
                </a:lnTo>
                <a:cubicBezTo>
                  <a:pt x="f2104" y="f1943"/>
                  <a:pt x="f2105" y="f1941"/>
                  <a:pt x="f448" y="f1939"/>
                </a:cubicBezTo>
                <a:cubicBezTo>
                  <a:pt x="f2106" y="f1938"/>
                  <a:pt x="f2107" y="f1936"/>
                  <a:pt x="f2108" y="f2"/>
                </a:cubicBezTo>
                <a:lnTo>
                  <a:pt x="f2109" y="f2"/>
                </a:lnTo>
                <a:cubicBezTo>
                  <a:pt x="f2110" y="f2026"/>
                  <a:pt x="f2111" y="f1975"/>
                  <a:pt x="f1241" y="f1973"/>
                </a:cubicBezTo>
                <a:cubicBezTo>
                  <a:pt x="f1242" y="f1972"/>
                  <a:pt x="f1243" y="f1971"/>
                  <a:pt x="f1244" y="f1970"/>
                </a:cubicBezTo>
                <a:lnTo>
                  <a:pt x="f1245" y="f1969"/>
                </a:lnTo>
                <a:cubicBezTo>
                  <a:pt x="f1246" y="f1968"/>
                  <a:pt x="f435" y="f1967"/>
                  <a:pt x="f434" y="f1966"/>
                </a:cubicBezTo>
                <a:cubicBezTo>
                  <a:pt x="f433" y="f1965"/>
                  <a:pt x="f432" y="f1964"/>
                  <a:pt x="f432" y="f1963"/>
                </a:cubicBezTo>
                <a:cubicBezTo>
                  <a:pt x="f432" y="f2063"/>
                  <a:pt x="f1247" y="f1961"/>
                  <a:pt x="f1248" y="f1960"/>
                </a:cubicBezTo>
                <a:lnTo>
                  <a:pt x="f430" y="f1959"/>
                </a:lnTo>
                <a:lnTo>
                  <a:pt x="f429" y="f1958"/>
                </a:lnTo>
                <a:lnTo>
                  <a:pt x="f1249" y="f1957"/>
                </a:lnTo>
                <a:cubicBezTo>
                  <a:pt x="f1250" y="f1956"/>
                  <a:pt x="f1251" y="f1955"/>
                  <a:pt x="f1252" y="f1954"/>
                </a:cubicBezTo>
                <a:cubicBezTo>
                  <a:pt x="f1253" y="f1953"/>
                  <a:pt x="f1254" y="f1952"/>
                  <a:pt x="f456" y="f1951"/>
                </a:cubicBezTo>
                <a:lnTo>
                  <a:pt x="f1255" y="f1950"/>
                </a:lnTo>
                <a:cubicBezTo>
                  <a:pt x="f2112" y="f1949"/>
                  <a:pt x="f2113" y="f1947"/>
                  <a:pt x="f2102" y="f2"/>
                </a:cubicBezTo>
                <a:close/>
                <a:moveTo>
                  <a:pt x="f2114" y="f2"/>
                </a:moveTo>
                <a:lnTo>
                  <a:pt x="f2115" y="f2"/>
                </a:lnTo>
                <a:cubicBezTo>
                  <a:pt x="f2116" y="f1936"/>
                  <a:pt x="f2117" y="f1938"/>
                  <a:pt x="f614" y="f1939"/>
                </a:cubicBezTo>
                <a:cubicBezTo>
                  <a:pt x="f2118" y="f1941"/>
                  <a:pt x="f2119" y="f2054"/>
                  <a:pt x="f2120" y="f2"/>
                </a:cubicBezTo>
                <a:lnTo>
                  <a:pt x="f2121" y="f2"/>
                </a:lnTo>
                <a:cubicBezTo>
                  <a:pt x="f2122" y="f1947"/>
                  <a:pt x="f2123" y="f1949"/>
                  <a:pt x="f2124" y="f1950"/>
                </a:cubicBezTo>
                <a:lnTo>
                  <a:pt x="f1286" y="f1951"/>
                </a:lnTo>
                <a:cubicBezTo>
                  <a:pt x="f1287" y="f1952"/>
                  <a:pt x="f1288" y="f1953"/>
                  <a:pt x="f1289" y="f1954"/>
                </a:cubicBezTo>
                <a:cubicBezTo>
                  <a:pt x="f1290" y="f1955"/>
                  <a:pt x="f1291" y="f1956"/>
                  <a:pt x="f1292" y="f1957"/>
                </a:cubicBezTo>
                <a:lnTo>
                  <a:pt x="f1293" y="f1958"/>
                </a:lnTo>
                <a:lnTo>
                  <a:pt x="f1294" y="f1959"/>
                </a:lnTo>
                <a:lnTo>
                  <a:pt x="f1295" y="f1960"/>
                </a:lnTo>
                <a:cubicBezTo>
                  <a:pt x="f1296" y="f1961"/>
                  <a:pt x="f1297" y="f1962"/>
                  <a:pt x="f1297" y="f1963"/>
                </a:cubicBezTo>
                <a:cubicBezTo>
                  <a:pt x="f1297" y="f1964"/>
                  <a:pt x="f1298" y="f1965"/>
                  <a:pt x="f1299" y="f1966"/>
                </a:cubicBezTo>
                <a:cubicBezTo>
                  <a:pt x="f1300" y="f1967"/>
                  <a:pt x="f1301" y="f1968"/>
                  <a:pt x="f2125" y="f1969"/>
                </a:cubicBezTo>
                <a:lnTo>
                  <a:pt x="f1303" y="f2062"/>
                </a:lnTo>
                <a:cubicBezTo>
                  <a:pt x="f1304" y="f1971"/>
                  <a:pt x="f1305" y="f1972"/>
                  <a:pt x="f1306" y="f1973"/>
                </a:cubicBezTo>
                <a:cubicBezTo>
                  <a:pt x="f2126" y="f1975"/>
                  <a:pt x="f2127" y="f2026"/>
                  <a:pt x="f2114" y="f2"/>
                </a:cubicBezTo>
                <a:close/>
                <a:moveTo>
                  <a:pt x="f2128" y="f2"/>
                </a:moveTo>
                <a:lnTo>
                  <a:pt x="f2129" y="f2"/>
                </a:lnTo>
                <a:cubicBezTo>
                  <a:pt x="f2130" y="f2131"/>
                  <a:pt x="f2132" y="f2133"/>
                  <a:pt x="f622" y="f1973"/>
                </a:cubicBezTo>
                <a:cubicBezTo>
                  <a:pt x="f624" y="f1972"/>
                  <a:pt x="f626" y="f1971"/>
                  <a:pt x="f628" y="f2062"/>
                </a:cubicBezTo>
                <a:lnTo>
                  <a:pt x="f630" y="f1969"/>
                </a:lnTo>
                <a:cubicBezTo>
                  <a:pt x="f632" y="f1968"/>
                  <a:pt x="f503" y="f1967"/>
                  <a:pt x="f502" y="f1966"/>
                </a:cubicBezTo>
                <a:cubicBezTo>
                  <a:pt x="f501" y="f1965"/>
                  <a:pt x="f500" y="f1964"/>
                  <a:pt x="f500" y="f1963"/>
                </a:cubicBezTo>
                <a:cubicBezTo>
                  <a:pt x="f500" y="f1962"/>
                  <a:pt x="f640" y="f1961"/>
                  <a:pt x="f642" y="f1960"/>
                </a:cubicBezTo>
                <a:lnTo>
                  <a:pt x="f498" y="f1959"/>
                </a:lnTo>
                <a:lnTo>
                  <a:pt x="f497" y="f1958"/>
                </a:lnTo>
                <a:lnTo>
                  <a:pt x="f646" y="f1957"/>
                </a:lnTo>
                <a:cubicBezTo>
                  <a:pt x="f648" y="f1956"/>
                  <a:pt x="f650" y="f1955"/>
                  <a:pt x="f652" y="f1954"/>
                </a:cubicBezTo>
                <a:cubicBezTo>
                  <a:pt x="f654" y="f1953"/>
                  <a:pt x="f656" y="f1952"/>
                  <a:pt x="f532" y="f1951"/>
                </a:cubicBezTo>
                <a:lnTo>
                  <a:pt x="f659" y="f1950"/>
                </a:lnTo>
                <a:cubicBezTo>
                  <a:pt x="f661" y="f2134"/>
                  <a:pt x="f663" y="f2135"/>
                  <a:pt x="f2" y="f2136"/>
                </a:cubicBezTo>
                <a:lnTo>
                  <a:pt x="f2" y="f2137"/>
                </a:lnTo>
                <a:cubicBezTo>
                  <a:pt x="f667" y="f2138"/>
                  <a:pt x="f669" y="f2139"/>
                  <a:pt x="f520" y="f1939"/>
                </a:cubicBezTo>
                <a:cubicBezTo>
                  <a:pt x="f2140" y="f2141"/>
                  <a:pt x="f2142" y="f2143"/>
                  <a:pt x="f2128" y="f2"/>
                </a:cubicBezTo>
                <a:close/>
              </a:path>
            </a:pathLst>
          </a:cu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228E9473-BD31-4152-8552-3EFDF9A7CEF5}"/>
              </a:ext>
            </a:extLst>
          </p:cNvPr>
          <p:cNvSpPr txBox="1">
            <a:spLocks noGrp="1"/>
          </p:cNvSpPr>
          <p:nvPr>
            <p:ph type="title"/>
          </p:nvPr>
        </p:nvSpPr>
        <p:spPr>
          <a:xfrm>
            <a:off x="457200" y="4960135"/>
            <a:ext cx="7772400" cy="1463040"/>
          </a:xfrm>
        </p:spPr>
        <p:txBody>
          <a:bodyPr/>
          <a:lstStyle>
            <a:lvl1pPr algn="r">
              <a:defRPr spc="200"/>
            </a:lvl1pPr>
          </a:lstStyle>
          <a:p>
            <a:pPr lvl="0"/>
            <a:r>
              <a:rPr lang="en-US"/>
              <a:t>Click to edit Master title style</a:t>
            </a:r>
          </a:p>
        </p:txBody>
      </p:sp>
      <p:sp>
        <p:nvSpPr>
          <p:cNvPr id="5" name="Text Placeholder 2">
            <a:extLst>
              <a:ext uri="{FF2B5EF4-FFF2-40B4-BE49-F238E27FC236}">
                <a16:creationId xmlns:a16="http://schemas.microsoft.com/office/drawing/2014/main" id="{516AA28C-95E2-4B22-9930-CB91590DBE84}"/>
              </a:ext>
            </a:extLst>
          </p:cNvPr>
          <p:cNvSpPr txBox="1">
            <a:spLocks noGrp="1"/>
          </p:cNvSpPr>
          <p:nvPr>
            <p:ph type="body" idx="1"/>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text styles</a:t>
            </a:r>
          </a:p>
        </p:txBody>
      </p:sp>
      <p:sp>
        <p:nvSpPr>
          <p:cNvPr id="6" name="Date Placeholder 3">
            <a:extLst>
              <a:ext uri="{FF2B5EF4-FFF2-40B4-BE49-F238E27FC236}">
                <a16:creationId xmlns:a16="http://schemas.microsoft.com/office/drawing/2014/main" id="{BD04C69F-C18C-490A-80EE-3830607098D4}"/>
              </a:ext>
            </a:extLst>
          </p:cNvPr>
          <p:cNvSpPr txBox="1">
            <a:spLocks noGrp="1"/>
          </p:cNvSpPr>
          <p:nvPr>
            <p:ph type="dt" sz="half" idx="7"/>
          </p:nvPr>
        </p:nvSpPr>
        <p:spPr/>
        <p:txBody>
          <a:bodyPr/>
          <a:lstStyle>
            <a:lvl1pPr>
              <a:defRPr/>
            </a:lvl1pPr>
          </a:lstStyle>
          <a:p>
            <a:pPr lvl="0"/>
            <a:fld id="{C3D473CB-612B-48FC-89EB-3A310D854CB8}" type="datetime1">
              <a:rPr lang="en-US"/>
              <a:pPr lvl="0"/>
              <a:t>5/10/2021</a:t>
            </a:fld>
            <a:endParaRPr lang="en-US"/>
          </a:p>
        </p:txBody>
      </p:sp>
      <p:sp>
        <p:nvSpPr>
          <p:cNvPr id="7" name="Footer Placeholder 4">
            <a:extLst>
              <a:ext uri="{FF2B5EF4-FFF2-40B4-BE49-F238E27FC236}">
                <a16:creationId xmlns:a16="http://schemas.microsoft.com/office/drawing/2014/main" id="{53CEDBA5-D3AA-48DA-AB3C-E5B851CD0BB5}"/>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49959657-165B-455F-BBF2-7FC10E0882BC}"/>
              </a:ext>
            </a:extLst>
          </p:cNvPr>
          <p:cNvSpPr txBox="1">
            <a:spLocks noGrp="1"/>
          </p:cNvSpPr>
          <p:nvPr>
            <p:ph type="sldNum" sz="quarter" idx="8"/>
          </p:nvPr>
        </p:nvSpPr>
        <p:spPr/>
        <p:txBody>
          <a:bodyPr/>
          <a:lstStyle>
            <a:lvl1pPr>
              <a:defRPr/>
            </a:lvl1pPr>
          </a:lstStyle>
          <a:p>
            <a:pPr lvl="0"/>
            <a:fld id="{441DBA50-A21C-4F95-AA2B-DD3AEA975B28}" type="slidenum">
              <a:t>‹#›</a:t>
            </a:fld>
            <a:endParaRPr lang="en-US"/>
          </a:p>
        </p:txBody>
      </p:sp>
      <p:cxnSp>
        <p:nvCxnSpPr>
          <p:cNvPr id="9" name="Straight Connector 7">
            <a:extLst>
              <a:ext uri="{FF2B5EF4-FFF2-40B4-BE49-F238E27FC236}">
                <a16:creationId xmlns:a16="http://schemas.microsoft.com/office/drawing/2014/main" id="{14A39B57-1B12-498C-94CC-B95A3632BF1F}"/>
              </a:ext>
            </a:extLst>
          </p:cNvPr>
          <p:cNvCxnSpPr/>
          <p:nvPr/>
        </p:nvCxnSpPr>
        <p:spPr>
          <a:xfrm flipV="1">
            <a:off x="8386840" y="5264109"/>
            <a:ext cx="0" cy="914400"/>
          </a:xfrm>
          <a:prstGeom prst="straightConnector1">
            <a:avLst/>
          </a:prstGeom>
          <a:noFill/>
          <a:ln w="19046" cap="flat">
            <a:solidFill>
              <a:srgbClr val="1482AC"/>
            </a:solidFill>
            <a:prstDash val="solid"/>
            <a:miter/>
          </a:ln>
        </p:spPr>
      </p:cxnSp>
    </p:spTree>
    <p:extLst>
      <p:ext uri="{BB962C8B-B14F-4D97-AF65-F5344CB8AC3E}">
        <p14:creationId xmlns:p14="http://schemas.microsoft.com/office/powerpoint/2010/main" val="345756302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6C4D-FD98-48E6-9AB2-02E71CB706A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BE9194D-3808-40D1-9A4A-253030666A1A}"/>
              </a:ext>
            </a:extLst>
          </p:cNvPr>
          <p:cNvSpPr txBox="1">
            <a:spLocks noGrp="1"/>
          </p:cNvSpPr>
          <p:nvPr>
            <p:ph idx="1"/>
          </p:nvPr>
        </p:nvSpPr>
        <p:spPr>
          <a:xfrm>
            <a:off x="1024128" y="22860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A57079-8500-43AA-85E8-522F6A4407A7}"/>
              </a:ext>
            </a:extLst>
          </p:cNvPr>
          <p:cNvSpPr txBox="1">
            <a:spLocks noGrp="1"/>
          </p:cNvSpPr>
          <p:nvPr>
            <p:ph idx="2"/>
          </p:nvPr>
        </p:nvSpPr>
        <p:spPr>
          <a:xfrm>
            <a:off x="5989320" y="22860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866F4F-8095-4355-9DE2-4E380AD126CD}"/>
              </a:ext>
            </a:extLst>
          </p:cNvPr>
          <p:cNvSpPr txBox="1">
            <a:spLocks noGrp="1"/>
          </p:cNvSpPr>
          <p:nvPr>
            <p:ph type="dt" sz="half" idx="7"/>
          </p:nvPr>
        </p:nvSpPr>
        <p:spPr/>
        <p:txBody>
          <a:bodyPr/>
          <a:lstStyle>
            <a:lvl1pPr>
              <a:defRPr/>
            </a:lvl1pPr>
          </a:lstStyle>
          <a:p>
            <a:pPr lvl="0"/>
            <a:fld id="{A7665FDA-0CCD-4D11-9DC8-AD4C2E00F0AE}" type="datetime1">
              <a:rPr lang="en-US"/>
              <a:pPr lvl="0"/>
              <a:t>5/10/2021</a:t>
            </a:fld>
            <a:endParaRPr lang="en-US"/>
          </a:p>
        </p:txBody>
      </p:sp>
      <p:sp>
        <p:nvSpPr>
          <p:cNvPr id="6" name="Footer Placeholder 5">
            <a:extLst>
              <a:ext uri="{FF2B5EF4-FFF2-40B4-BE49-F238E27FC236}">
                <a16:creationId xmlns:a16="http://schemas.microsoft.com/office/drawing/2014/main" id="{7D24D861-9D63-45DD-BF3C-128AF22D697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6223685-692C-43AF-85C8-A3D92AC9B154}"/>
              </a:ext>
            </a:extLst>
          </p:cNvPr>
          <p:cNvSpPr txBox="1">
            <a:spLocks noGrp="1"/>
          </p:cNvSpPr>
          <p:nvPr>
            <p:ph type="sldNum" sz="quarter" idx="8"/>
          </p:nvPr>
        </p:nvSpPr>
        <p:spPr/>
        <p:txBody>
          <a:bodyPr/>
          <a:lstStyle>
            <a:lvl1pPr>
              <a:defRPr/>
            </a:lvl1pPr>
          </a:lstStyle>
          <a:p>
            <a:pPr lvl="0"/>
            <a:fld id="{7259096A-98E0-4D25-90EC-FB59E149BFFB}" type="slidenum">
              <a:t>‹#›</a:t>
            </a:fld>
            <a:endParaRPr lang="en-US"/>
          </a:p>
        </p:txBody>
      </p:sp>
      <p:pic>
        <p:nvPicPr>
          <p:cNvPr id="8" name="Picture 7">
            <a:extLst>
              <a:ext uri="{FF2B5EF4-FFF2-40B4-BE49-F238E27FC236}">
                <a16:creationId xmlns:a16="http://schemas.microsoft.com/office/drawing/2014/main" id="{E2822286-87A7-46DE-900A-12CC7FFCA163}"/>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329727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6A47983-28FA-4A7A-A6E3-6C0831184DC8}"/>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73904393-3894-472D-A556-69FC13E2D993}"/>
              </a:ext>
            </a:extLst>
          </p:cNvPr>
          <p:cNvSpPr txBox="1">
            <a:spLocks noGrp="1"/>
          </p:cNvSpPr>
          <p:nvPr>
            <p:ph type="body" idx="1"/>
          </p:nvPr>
        </p:nvSpPr>
        <p:spPr>
          <a:xfrm>
            <a:off x="1024128" y="2179636"/>
            <a:ext cx="4754880" cy="822960"/>
          </a:xfrm>
        </p:spPr>
        <p:txBody>
          <a:bodyPr lIns="137160" rIns="137160" anchor="ctr"/>
          <a:lstStyle>
            <a:lvl1pPr marL="0" indent="0">
              <a:spcBef>
                <a:spcPts val="0"/>
              </a:spcBef>
              <a:spcAft>
                <a:spcPts val="0"/>
              </a:spcAft>
              <a:buNone/>
              <a:defRPr sz="2300">
                <a:solidFill>
                  <a:srgbClr val="1CADE4"/>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EFF28A7B-8A3D-4070-9D6B-7E9ADA43F3F4}"/>
              </a:ext>
            </a:extLst>
          </p:cNvPr>
          <p:cNvSpPr txBox="1">
            <a:spLocks noGrp="1"/>
          </p:cNvSpPr>
          <p:nvPr>
            <p:ph idx="2"/>
          </p:nvPr>
        </p:nvSpPr>
        <p:spPr>
          <a:xfrm>
            <a:off x="1024128" y="2967785"/>
            <a:ext cx="4754880" cy="334157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FD92C1-72A0-458F-BDF1-D0FF92D768C1}"/>
              </a:ext>
            </a:extLst>
          </p:cNvPr>
          <p:cNvSpPr txBox="1">
            <a:spLocks noGrp="1"/>
          </p:cNvSpPr>
          <p:nvPr>
            <p:ph type="body" idx="3"/>
          </p:nvPr>
        </p:nvSpPr>
        <p:spPr>
          <a:xfrm>
            <a:off x="5990883" y="2179636"/>
            <a:ext cx="4754880" cy="822960"/>
          </a:xfrm>
        </p:spPr>
        <p:txBody>
          <a:bodyPr lIns="137160" rIns="137160" anchor="ctr"/>
          <a:lstStyle>
            <a:lvl1pPr marL="0" indent="0">
              <a:spcBef>
                <a:spcPts val="1800"/>
              </a:spcBef>
              <a:spcAft>
                <a:spcPts val="0"/>
              </a:spcAft>
              <a:buNone/>
              <a:defRPr sz="2300">
                <a:solidFill>
                  <a:srgbClr val="1CADE4"/>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344B819B-EA1F-460A-BF65-EF39E5C3A917}"/>
              </a:ext>
            </a:extLst>
          </p:cNvPr>
          <p:cNvSpPr txBox="1">
            <a:spLocks noGrp="1"/>
          </p:cNvSpPr>
          <p:nvPr>
            <p:ph idx="4"/>
          </p:nvPr>
        </p:nvSpPr>
        <p:spPr>
          <a:xfrm>
            <a:off x="5990883" y="2967785"/>
            <a:ext cx="4754880" cy="334157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F91933-56BF-4C67-9B92-A2D189C6A9C0}"/>
              </a:ext>
            </a:extLst>
          </p:cNvPr>
          <p:cNvSpPr txBox="1">
            <a:spLocks noGrp="1"/>
          </p:cNvSpPr>
          <p:nvPr>
            <p:ph type="dt" sz="half" idx="7"/>
          </p:nvPr>
        </p:nvSpPr>
        <p:spPr/>
        <p:txBody>
          <a:bodyPr/>
          <a:lstStyle>
            <a:lvl1pPr>
              <a:defRPr/>
            </a:lvl1pPr>
          </a:lstStyle>
          <a:p>
            <a:pPr lvl="0"/>
            <a:fld id="{5A7ABC43-763D-40E7-9371-94214B097C15}" type="datetime1">
              <a:rPr lang="en-US"/>
              <a:pPr lvl="0"/>
              <a:t>5/10/2021</a:t>
            </a:fld>
            <a:endParaRPr lang="en-US"/>
          </a:p>
        </p:txBody>
      </p:sp>
      <p:sp>
        <p:nvSpPr>
          <p:cNvPr id="8" name="Footer Placeholder 7">
            <a:extLst>
              <a:ext uri="{FF2B5EF4-FFF2-40B4-BE49-F238E27FC236}">
                <a16:creationId xmlns:a16="http://schemas.microsoft.com/office/drawing/2014/main" id="{55F824DB-429A-48D0-9008-601443668FB6}"/>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F57533C8-7AED-40FE-A50D-CE30E42D5FDF}"/>
              </a:ext>
            </a:extLst>
          </p:cNvPr>
          <p:cNvSpPr txBox="1">
            <a:spLocks noGrp="1"/>
          </p:cNvSpPr>
          <p:nvPr>
            <p:ph type="sldNum" sz="quarter" idx="8"/>
          </p:nvPr>
        </p:nvSpPr>
        <p:spPr/>
        <p:txBody>
          <a:bodyPr/>
          <a:lstStyle>
            <a:lvl1pPr>
              <a:defRPr/>
            </a:lvl1pPr>
          </a:lstStyle>
          <a:p>
            <a:pPr lvl="0"/>
            <a:fld id="{B10EDCBC-1318-4117-AA62-AB9C532220AB}" type="slidenum">
              <a:t>‹#›</a:t>
            </a:fld>
            <a:endParaRPr lang="en-US"/>
          </a:p>
        </p:txBody>
      </p:sp>
      <p:pic>
        <p:nvPicPr>
          <p:cNvPr id="10" name="Picture 10">
            <a:extLst>
              <a:ext uri="{FF2B5EF4-FFF2-40B4-BE49-F238E27FC236}">
                <a16:creationId xmlns:a16="http://schemas.microsoft.com/office/drawing/2014/main" id="{876AD598-C31B-4A69-B725-5066BC490854}"/>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79400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32C8-05DC-4404-9604-BCA21946ED97}"/>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3F991712-007F-4DD9-BB29-5536BF0F851C}"/>
              </a:ext>
            </a:extLst>
          </p:cNvPr>
          <p:cNvSpPr txBox="1">
            <a:spLocks noGrp="1"/>
          </p:cNvSpPr>
          <p:nvPr>
            <p:ph type="dt" sz="half" idx="7"/>
          </p:nvPr>
        </p:nvSpPr>
        <p:spPr/>
        <p:txBody>
          <a:bodyPr/>
          <a:lstStyle>
            <a:lvl1pPr>
              <a:defRPr/>
            </a:lvl1pPr>
          </a:lstStyle>
          <a:p>
            <a:pPr lvl="0"/>
            <a:fld id="{31823C6C-9085-42ED-838A-7EE7B44A148F}" type="datetime1">
              <a:rPr lang="en-US"/>
              <a:pPr lvl="0"/>
              <a:t>5/10/2021</a:t>
            </a:fld>
            <a:endParaRPr lang="en-US"/>
          </a:p>
        </p:txBody>
      </p:sp>
      <p:sp>
        <p:nvSpPr>
          <p:cNvPr id="4" name="Footer Placeholder 3">
            <a:extLst>
              <a:ext uri="{FF2B5EF4-FFF2-40B4-BE49-F238E27FC236}">
                <a16:creationId xmlns:a16="http://schemas.microsoft.com/office/drawing/2014/main" id="{81ABA690-A15C-448C-9781-8D8735FF64F2}"/>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0474D7F8-10B7-440A-AEE0-39E535A4005E}"/>
              </a:ext>
            </a:extLst>
          </p:cNvPr>
          <p:cNvSpPr txBox="1">
            <a:spLocks noGrp="1"/>
          </p:cNvSpPr>
          <p:nvPr>
            <p:ph type="sldNum" sz="quarter" idx="8"/>
          </p:nvPr>
        </p:nvSpPr>
        <p:spPr/>
        <p:txBody>
          <a:bodyPr/>
          <a:lstStyle>
            <a:lvl1pPr>
              <a:defRPr/>
            </a:lvl1pPr>
          </a:lstStyle>
          <a:p>
            <a:pPr lvl="0"/>
            <a:fld id="{50F2B82E-3A4A-49A8-ADF5-659775D58B93}" type="slidenum">
              <a:t>‹#›</a:t>
            </a:fld>
            <a:endParaRPr lang="en-US"/>
          </a:p>
        </p:txBody>
      </p:sp>
      <p:pic>
        <p:nvPicPr>
          <p:cNvPr id="6" name="Picture 5">
            <a:extLst>
              <a:ext uri="{FF2B5EF4-FFF2-40B4-BE49-F238E27FC236}">
                <a16:creationId xmlns:a16="http://schemas.microsoft.com/office/drawing/2014/main" id="{B8294DC3-A6C1-4988-808A-2B993B059F4A}"/>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340718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A237C-C0F0-40E2-AC38-C227F4A1F35F}"/>
              </a:ext>
            </a:extLst>
          </p:cNvPr>
          <p:cNvSpPr txBox="1">
            <a:spLocks noGrp="1"/>
          </p:cNvSpPr>
          <p:nvPr>
            <p:ph type="dt" sz="half" idx="7"/>
          </p:nvPr>
        </p:nvSpPr>
        <p:spPr/>
        <p:txBody>
          <a:bodyPr/>
          <a:lstStyle>
            <a:lvl1pPr>
              <a:defRPr/>
            </a:lvl1pPr>
          </a:lstStyle>
          <a:p>
            <a:pPr lvl="0"/>
            <a:fld id="{A1D3B1F3-CCEA-4036-A2DF-0ADB23E6F405}" type="datetime1">
              <a:rPr lang="en-US"/>
              <a:pPr lvl="0"/>
              <a:t>5/10/2021</a:t>
            </a:fld>
            <a:endParaRPr lang="en-US"/>
          </a:p>
        </p:txBody>
      </p:sp>
      <p:sp>
        <p:nvSpPr>
          <p:cNvPr id="3" name="Footer Placeholder 2">
            <a:extLst>
              <a:ext uri="{FF2B5EF4-FFF2-40B4-BE49-F238E27FC236}">
                <a16:creationId xmlns:a16="http://schemas.microsoft.com/office/drawing/2014/main" id="{3827F4F5-1770-4362-9DF8-4BA0F1563A44}"/>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5D4A657F-289E-4A7B-ADF9-2AC171DC8C48}"/>
              </a:ext>
            </a:extLst>
          </p:cNvPr>
          <p:cNvSpPr txBox="1">
            <a:spLocks noGrp="1"/>
          </p:cNvSpPr>
          <p:nvPr>
            <p:ph type="sldNum" sz="quarter" idx="8"/>
          </p:nvPr>
        </p:nvSpPr>
        <p:spPr/>
        <p:txBody>
          <a:bodyPr/>
          <a:lstStyle>
            <a:lvl1pPr>
              <a:defRPr/>
            </a:lvl1pPr>
          </a:lstStyle>
          <a:p>
            <a:pPr lvl="0"/>
            <a:fld id="{425F886C-603A-4210-ADE4-0B932ECF3352}" type="slidenum">
              <a:t>‹#›</a:t>
            </a:fld>
            <a:endParaRPr lang="en-US"/>
          </a:p>
        </p:txBody>
      </p:sp>
      <p:pic>
        <p:nvPicPr>
          <p:cNvPr id="5" name="Picture 4">
            <a:extLst>
              <a:ext uri="{FF2B5EF4-FFF2-40B4-BE49-F238E27FC236}">
                <a16:creationId xmlns:a16="http://schemas.microsoft.com/office/drawing/2014/main" id="{8C6107AF-AB97-4E54-B644-2DB0A24E7E2D}"/>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191446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F7C303C-20D3-45CD-9BA3-94AC05AE11E8}"/>
              </a:ext>
            </a:extLst>
          </p:cNvPr>
          <p:cNvSpPr txBox="1">
            <a:spLocks noGrp="1"/>
          </p:cNvSpPr>
          <p:nvPr>
            <p:ph type="title"/>
          </p:nvPr>
        </p:nvSpPr>
        <p:spPr>
          <a:xfrm>
            <a:off x="1024128" y="471510"/>
            <a:ext cx="4389120" cy="1737360"/>
          </a:xfrm>
        </p:spPr>
        <p:txBody>
          <a:bodyPr>
            <a:noAutofit/>
          </a:bodyPr>
          <a:lstStyle>
            <a:lvl1pPr>
              <a:defRPr sz="4000"/>
            </a:lvl1pPr>
          </a:lstStyle>
          <a:p>
            <a:pPr lvl="0"/>
            <a:r>
              <a:rPr lang="en-US"/>
              <a:t>Click to edit Master title style</a:t>
            </a:r>
          </a:p>
        </p:txBody>
      </p:sp>
      <p:sp>
        <p:nvSpPr>
          <p:cNvPr id="3" name="Content Placeholder 2">
            <a:extLst>
              <a:ext uri="{FF2B5EF4-FFF2-40B4-BE49-F238E27FC236}">
                <a16:creationId xmlns:a16="http://schemas.microsoft.com/office/drawing/2014/main" id="{466EBED9-37F0-465A-8880-220188ABAC47}"/>
              </a:ext>
            </a:extLst>
          </p:cNvPr>
          <p:cNvSpPr txBox="1">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F47C65-5B43-40E8-A1A4-AE2ACC7FB9B7}"/>
              </a:ext>
            </a:extLst>
          </p:cNvPr>
          <p:cNvSpPr txBox="1">
            <a:spLocks noGrp="1"/>
          </p:cNvSpPr>
          <p:nvPr>
            <p:ph type="body" idx="2"/>
          </p:nvPr>
        </p:nvSpPr>
        <p:spPr>
          <a:xfrm>
            <a:off x="1024128" y="2257507"/>
            <a:ext cx="4389120" cy="3762289"/>
          </a:xfrm>
        </p:spPr>
        <p:txBody>
          <a:bodyPr lIns="91440" rIns="91440"/>
          <a:lstStyle>
            <a:lvl1pPr marL="0" indent="0">
              <a:lnSpc>
                <a:spcPct val="108000"/>
              </a:lnSpc>
              <a:spcBef>
                <a:spcPts val="600"/>
              </a:spcBef>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C05B5A9-B3CC-4F51-ACDA-686F8F7CEA0D}"/>
              </a:ext>
            </a:extLst>
          </p:cNvPr>
          <p:cNvSpPr txBox="1">
            <a:spLocks noGrp="1"/>
          </p:cNvSpPr>
          <p:nvPr>
            <p:ph type="dt" sz="half" idx="7"/>
          </p:nvPr>
        </p:nvSpPr>
        <p:spPr/>
        <p:txBody>
          <a:bodyPr/>
          <a:lstStyle>
            <a:lvl1pPr>
              <a:defRPr/>
            </a:lvl1pPr>
          </a:lstStyle>
          <a:p>
            <a:pPr lvl="0"/>
            <a:fld id="{1F22D2F5-C70F-43AE-B95F-6C2567C5FD16}" type="datetime1">
              <a:rPr lang="en-US"/>
              <a:pPr lvl="0"/>
              <a:t>5/10/2021</a:t>
            </a:fld>
            <a:endParaRPr lang="en-US"/>
          </a:p>
        </p:txBody>
      </p:sp>
      <p:sp>
        <p:nvSpPr>
          <p:cNvPr id="6" name="Footer Placeholder 5">
            <a:extLst>
              <a:ext uri="{FF2B5EF4-FFF2-40B4-BE49-F238E27FC236}">
                <a16:creationId xmlns:a16="http://schemas.microsoft.com/office/drawing/2014/main" id="{EF44EECD-3DBE-475F-AD84-B8DCE8E210A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3A789C6-2BA3-4C4D-9AFA-ADDB5D049AA3}"/>
              </a:ext>
            </a:extLst>
          </p:cNvPr>
          <p:cNvSpPr txBox="1">
            <a:spLocks noGrp="1"/>
          </p:cNvSpPr>
          <p:nvPr>
            <p:ph type="sldNum" sz="quarter" idx="8"/>
          </p:nvPr>
        </p:nvSpPr>
        <p:spPr/>
        <p:txBody>
          <a:bodyPr/>
          <a:lstStyle>
            <a:lvl1pPr>
              <a:defRPr/>
            </a:lvl1pPr>
          </a:lstStyle>
          <a:p>
            <a:pPr lvl="0"/>
            <a:fld id="{E9B23D13-7D1B-4A24-8935-49A0BF6C62DA}" type="slidenum">
              <a:t>‹#›</a:t>
            </a:fld>
            <a:endParaRPr lang="en-US"/>
          </a:p>
        </p:txBody>
      </p:sp>
      <p:pic>
        <p:nvPicPr>
          <p:cNvPr id="8" name="Picture 8">
            <a:extLst>
              <a:ext uri="{FF2B5EF4-FFF2-40B4-BE49-F238E27FC236}">
                <a16:creationId xmlns:a16="http://schemas.microsoft.com/office/drawing/2014/main" id="{AEF199C3-C1E3-4E6D-93B7-AD22681B1A24}"/>
              </a:ext>
            </a:extLst>
          </p:cNvPr>
          <p:cNvPicPr>
            <a:picLocks noChangeAspect="1"/>
          </p:cNvPicPr>
          <p:nvPr/>
        </p:nvPicPr>
        <p:blipFill>
          <a:blip r:embed="rId2"/>
          <a:stretch>
            <a:fillRect/>
          </a:stretch>
        </p:blipFill>
        <p:spPr>
          <a:xfrm>
            <a:off x="93003" y="112974"/>
            <a:ext cx="2171956" cy="576958"/>
          </a:xfrm>
          <a:prstGeom prst="rect">
            <a:avLst/>
          </a:prstGeom>
          <a:noFill/>
          <a:ln cap="flat">
            <a:noFill/>
          </a:ln>
        </p:spPr>
      </p:pic>
    </p:spTree>
    <p:extLst>
      <p:ext uri="{BB962C8B-B14F-4D97-AF65-F5344CB8AC3E}">
        <p14:creationId xmlns:p14="http://schemas.microsoft.com/office/powerpoint/2010/main" val="4348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0DA1-9836-479B-BF4B-20FF6BB68694}"/>
              </a:ext>
            </a:extLst>
          </p:cNvPr>
          <p:cNvSpPr txBox="1">
            <a:spLocks noGrp="1"/>
          </p:cNvSpPr>
          <p:nvPr>
            <p:ph type="title"/>
          </p:nvPr>
        </p:nvSpPr>
        <p:spPr>
          <a:xfrm>
            <a:off x="457200" y="4960135"/>
            <a:ext cx="7772400" cy="1463040"/>
          </a:xfrm>
        </p:spPr>
        <p:txBody>
          <a:bodyPr/>
          <a:lstStyle>
            <a:lvl1pPr algn="r">
              <a:defRPr spc="200"/>
            </a:lvl1pPr>
          </a:lstStyle>
          <a:p>
            <a:pPr lvl="0"/>
            <a:r>
              <a:rPr lang="en-US"/>
              <a:t>Click to edit Master title style</a:t>
            </a:r>
          </a:p>
        </p:txBody>
      </p:sp>
      <p:sp>
        <p:nvSpPr>
          <p:cNvPr id="3" name="Picture Placeholder 2">
            <a:extLst>
              <a:ext uri="{FF2B5EF4-FFF2-40B4-BE49-F238E27FC236}">
                <a16:creationId xmlns:a16="http://schemas.microsoft.com/office/drawing/2014/main" id="{6DF6E986-4321-46DD-A5C1-08CEEE408B78}"/>
              </a:ext>
            </a:extLst>
          </p:cNvPr>
          <p:cNvSpPr txBox="1">
            <a:spLocks noGrp="1"/>
          </p:cNvSpPr>
          <p:nvPr>
            <p:ph type="pic" idx="1"/>
          </p:nvPr>
        </p:nvSpPr>
        <p:spPr>
          <a:xfrm>
            <a:off x="0" y="0"/>
            <a:ext cx="12188952" cy="4572000"/>
          </a:xfrm>
          <a:solidFill>
            <a:srgbClr val="77CEEF"/>
          </a:solidFill>
        </p:spPr>
        <p:txBody>
          <a:bodyPr lIns="457200" tIns="365760"/>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E01EE2F9-7141-442F-8089-5A92C3D9319E}"/>
              </a:ext>
            </a:extLst>
          </p:cNvPr>
          <p:cNvSpPr txBox="1">
            <a:spLocks noGrp="1"/>
          </p:cNvSpPr>
          <p:nvPr>
            <p:ph type="body" idx="2"/>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871E1B22-ACBA-4C29-B4F3-2AD57F344B2C}"/>
              </a:ext>
            </a:extLst>
          </p:cNvPr>
          <p:cNvSpPr txBox="1">
            <a:spLocks noGrp="1"/>
          </p:cNvSpPr>
          <p:nvPr>
            <p:ph type="dt" sz="half" idx="7"/>
          </p:nvPr>
        </p:nvSpPr>
        <p:spPr/>
        <p:txBody>
          <a:bodyPr/>
          <a:lstStyle>
            <a:lvl1pPr>
              <a:defRPr/>
            </a:lvl1pPr>
          </a:lstStyle>
          <a:p>
            <a:pPr lvl="0"/>
            <a:fld id="{5D4E683C-CDD6-4A00-8BC0-5A16A9AD0006}" type="datetime1">
              <a:rPr lang="en-US"/>
              <a:pPr lvl="0"/>
              <a:t>5/10/2021</a:t>
            </a:fld>
            <a:endParaRPr lang="en-US"/>
          </a:p>
        </p:txBody>
      </p:sp>
      <p:sp>
        <p:nvSpPr>
          <p:cNvPr id="6" name="Footer Placeholder 5">
            <a:extLst>
              <a:ext uri="{FF2B5EF4-FFF2-40B4-BE49-F238E27FC236}">
                <a16:creationId xmlns:a16="http://schemas.microsoft.com/office/drawing/2014/main" id="{A20ED396-9179-4622-AB87-48902FE4773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27CF67F-CDCF-4D6C-9B78-EF435FDE46BC}"/>
              </a:ext>
            </a:extLst>
          </p:cNvPr>
          <p:cNvSpPr txBox="1">
            <a:spLocks noGrp="1"/>
          </p:cNvSpPr>
          <p:nvPr>
            <p:ph type="sldNum" sz="quarter" idx="8"/>
          </p:nvPr>
        </p:nvSpPr>
        <p:spPr/>
        <p:txBody>
          <a:bodyPr/>
          <a:lstStyle>
            <a:lvl1pPr>
              <a:defRPr/>
            </a:lvl1pPr>
          </a:lstStyle>
          <a:p>
            <a:pPr lvl="0"/>
            <a:fld id="{91CBBE72-3441-4413-9B63-4A59E508FD1C}" type="slidenum">
              <a:t>‹#›</a:t>
            </a:fld>
            <a:endParaRPr lang="en-US"/>
          </a:p>
        </p:txBody>
      </p:sp>
      <p:cxnSp>
        <p:nvCxnSpPr>
          <p:cNvPr id="8" name="Straight Connector 7">
            <a:extLst>
              <a:ext uri="{FF2B5EF4-FFF2-40B4-BE49-F238E27FC236}">
                <a16:creationId xmlns:a16="http://schemas.microsoft.com/office/drawing/2014/main" id="{447ECA3B-F310-4EC3-9638-A8F1D445FE41}"/>
              </a:ext>
            </a:extLst>
          </p:cNvPr>
          <p:cNvCxnSpPr/>
          <p:nvPr/>
        </p:nvCxnSpPr>
        <p:spPr>
          <a:xfrm flipV="1">
            <a:off x="8386840" y="5264109"/>
            <a:ext cx="0" cy="914400"/>
          </a:xfrm>
          <a:prstGeom prst="straightConnector1">
            <a:avLst/>
          </a:prstGeom>
          <a:noFill/>
          <a:ln w="19046" cap="flat">
            <a:solidFill>
              <a:srgbClr val="1CADE4"/>
            </a:solidFill>
            <a:prstDash val="solid"/>
            <a:miter/>
          </a:ln>
        </p:spPr>
      </p:cxnSp>
    </p:spTree>
    <p:extLst>
      <p:ext uri="{BB962C8B-B14F-4D97-AF65-F5344CB8AC3E}">
        <p14:creationId xmlns:p14="http://schemas.microsoft.com/office/powerpoint/2010/main" val="409395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08DCE-B627-4E6A-BA39-A9C900217238}"/>
              </a:ext>
            </a:extLst>
          </p:cNvPr>
          <p:cNvSpPr txBox="1">
            <a:spLocks noGrp="1"/>
          </p:cNvSpPr>
          <p:nvPr>
            <p:ph type="title"/>
          </p:nvPr>
        </p:nvSpPr>
        <p:spPr>
          <a:xfrm>
            <a:off x="1024128" y="585216"/>
            <a:ext cx="9720072" cy="1499616"/>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2636C467-E049-4CB3-A3B9-67A4C65770B5}"/>
              </a:ext>
            </a:extLst>
          </p:cNvPr>
          <p:cNvSpPr txBox="1">
            <a:spLocks noGrp="1"/>
          </p:cNvSpPr>
          <p:nvPr>
            <p:ph type="body" idx="1"/>
          </p:nvPr>
        </p:nvSpPr>
        <p:spPr>
          <a:xfrm>
            <a:off x="1024128" y="2286000"/>
            <a:ext cx="9720072" cy="4023360"/>
          </a:xfrm>
          <a:prstGeom prst="rect">
            <a:avLst/>
          </a:prstGeom>
          <a:noFill/>
          <a:ln>
            <a:noFill/>
          </a:ln>
        </p:spPr>
        <p:txBody>
          <a:bodyPr vert="horz" wrap="square" lIns="45720" tIns="45720" rIns="4572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50F3D-2F91-4C89-A49B-ECC2487C2E35}"/>
              </a:ext>
            </a:extLst>
          </p:cNvPr>
          <p:cNvSpPr txBox="1">
            <a:spLocks noGrp="1"/>
          </p:cNvSpPr>
          <p:nvPr>
            <p:ph type="dt" sz="half" idx="2"/>
          </p:nvPr>
        </p:nvSpPr>
        <p:spPr>
          <a:xfrm>
            <a:off x="1024128" y="6470705"/>
            <a:ext cx="2154143" cy="2743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D0D0D"/>
                </a:solidFill>
                <a:uFillTx/>
                <a:latin typeface="Tw Cen MT Condensed"/>
              </a:defRPr>
            </a:lvl1pPr>
          </a:lstStyle>
          <a:p>
            <a:pPr lvl="0"/>
            <a:fld id="{14BB1390-9C96-44C8-BF34-F1F8C906C545}" type="datetime1">
              <a:rPr lang="en-US"/>
              <a:pPr lvl="0"/>
              <a:t>5/10/2021</a:t>
            </a:fld>
            <a:endParaRPr lang="en-US"/>
          </a:p>
        </p:txBody>
      </p:sp>
      <p:sp>
        <p:nvSpPr>
          <p:cNvPr id="5" name="Footer Placeholder 4">
            <a:extLst>
              <a:ext uri="{FF2B5EF4-FFF2-40B4-BE49-F238E27FC236}">
                <a16:creationId xmlns:a16="http://schemas.microsoft.com/office/drawing/2014/main" id="{6B4B925E-FE40-4B8A-A3D0-6A5613A351B2}"/>
              </a:ext>
            </a:extLst>
          </p:cNvPr>
          <p:cNvSpPr txBox="1">
            <a:spLocks noGrp="1"/>
          </p:cNvSpPr>
          <p:nvPr>
            <p:ph type="ftr" sz="quarter" idx="3"/>
          </p:nvPr>
        </p:nvSpPr>
        <p:spPr>
          <a:xfrm>
            <a:off x="4842927" y="6470705"/>
            <a:ext cx="5901455" cy="2743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all" spc="0" baseline="0">
                <a:solidFill>
                  <a:srgbClr val="0D0D0D"/>
                </a:solidFill>
                <a:uFillTx/>
                <a:latin typeface="Tw Cen MT Condensed"/>
              </a:defRPr>
            </a:lvl1pPr>
          </a:lstStyle>
          <a:p>
            <a:pPr lvl="0"/>
            <a:endParaRPr lang="en-US"/>
          </a:p>
        </p:txBody>
      </p:sp>
      <p:sp>
        <p:nvSpPr>
          <p:cNvPr id="6" name="Slide Number Placeholder 5">
            <a:extLst>
              <a:ext uri="{FF2B5EF4-FFF2-40B4-BE49-F238E27FC236}">
                <a16:creationId xmlns:a16="http://schemas.microsoft.com/office/drawing/2014/main" id="{7A45EBF4-7591-4538-B761-79EA94C417D9}"/>
              </a:ext>
            </a:extLst>
          </p:cNvPr>
          <p:cNvSpPr txBox="1">
            <a:spLocks noGrp="1"/>
          </p:cNvSpPr>
          <p:nvPr>
            <p:ph type="sldNum" sz="quarter" idx="4"/>
          </p:nvPr>
        </p:nvSpPr>
        <p:spPr>
          <a:xfrm>
            <a:off x="10837331" y="6470705"/>
            <a:ext cx="973671" cy="2743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0D0D0D"/>
                </a:solidFill>
                <a:uFillTx/>
                <a:latin typeface="Tw Cen MT Condensed"/>
              </a:defRPr>
            </a:lvl1pPr>
          </a:lstStyle>
          <a:p>
            <a:pPr lvl="0"/>
            <a:fld id="{28E350B1-B3F9-40F5-8DD3-DBE1305048D5}" type="slidenum">
              <a:t>‹#›</a:t>
            </a:fld>
            <a:endParaRPr lang="en-US"/>
          </a:p>
        </p:txBody>
      </p:sp>
      <p:cxnSp>
        <p:nvCxnSpPr>
          <p:cNvPr id="7" name="Straight Connector 6">
            <a:extLst>
              <a:ext uri="{FF2B5EF4-FFF2-40B4-BE49-F238E27FC236}">
                <a16:creationId xmlns:a16="http://schemas.microsoft.com/office/drawing/2014/main" id="{5A58E41E-EBB7-4B2D-A253-F51299E7D7E8}"/>
              </a:ext>
            </a:extLst>
          </p:cNvPr>
          <p:cNvCxnSpPr/>
          <p:nvPr/>
        </p:nvCxnSpPr>
        <p:spPr>
          <a:xfrm flipV="1">
            <a:off x="761996" y="826324"/>
            <a:ext cx="0" cy="914400"/>
          </a:xfrm>
          <a:prstGeom prst="straightConnector1">
            <a:avLst/>
          </a:prstGeom>
          <a:noFill/>
          <a:ln w="19046" cap="flat">
            <a:solidFill>
              <a:srgbClr val="1CADE4"/>
            </a:solidFill>
            <a:prstDash val="solid"/>
            <a:miter/>
          </a:ln>
        </p:spPr>
      </p:cxnSp>
      <p:pic>
        <p:nvPicPr>
          <p:cNvPr id="8" name="Picture 7">
            <a:extLst>
              <a:ext uri="{FF2B5EF4-FFF2-40B4-BE49-F238E27FC236}">
                <a16:creationId xmlns:a16="http://schemas.microsoft.com/office/drawing/2014/main" id="{FFEFB528-71A5-42EC-840A-8D90E55CBAED}"/>
              </a:ext>
            </a:extLst>
          </p:cNvPr>
          <p:cNvPicPr>
            <a:picLocks noChangeAspect="1"/>
          </p:cNvPicPr>
          <p:nvPr/>
        </p:nvPicPr>
        <p:blipFill>
          <a:blip r:embed="rId13"/>
          <a:stretch>
            <a:fillRect/>
          </a:stretch>
        </p:blipFill>
        <p:spPr>
          <a:xfrm>
            <a:off x="93003" y="112974"/>
            <a:ext cx="2171956" cy="576958"/>
          </a:xfrm>
          <a:prstGeom prst="rect">
            <a:avLst/>
          </a:prstGeom>
          <a:noFill/>
          <a:ln cap="flat">
            <a:noFill/>
          </a:ln>
        </p:spPr>
      </p:pic>
      <p:pic>
        <p:nvPicPr>
          <p:cNvPr id="9" name="Picture 8" descr="co-funded ERASMUS+">
            <a:extLst>
              <a:ext uri="{FF2B5EF4-FFF2-40B4-BE49-F238E27FC236}">
                <a16:creationId xmlns:a16="http://schemas.microsoft.com/office/drawing/2014/main" id="{354AD85C-5F37-4CEF-BFA2-474629216143}"/>
              </a:ext>
            </a:extLst>
          </p:cNvPr>
          <p:cNvPicPr>
            <a:picLocks noChangeAspect="1"/>
          </p:cNvPicPr>
          <p:nvPr/>
        </p:nvPicPr>
        <p:blipFill>
          <a:blip r:embed="rId14"/>
          <a:srcRect/>
          <a:stretch>
            <a:fillRect/>
          </a:stretch>
        </p:blipFill>
        <p:spPr>
          <a:xfrm>
            <a:off x="10619100" y="6384340"/>
            <a:ext cx="1572896" cy="447041"/>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80000"/>
        </a:lnSpc>
        <a:spcBef>
          <a:spcPts val="0"/>
        </a:spcBef>
        <a:spcAft>
          <a:spcPts val="0"/>
        </a:spcAft>
        <a:buNone/>
        <a:tabLst/>
        <a:defRPr lang="en-US" sz="5000" b="0" i="0" u="none" strike="noStrike" kern="1200" cap="all" spc="100" baseline="0">
          <a:solidFill>
            <a:srgbClr val="0D0D0D"/>
          </a:solidFill>
          <a:uFillTx/>
          <a:latin typeface="Tw Cen MT Condensed"/>
        </a:defRPr>
      </a:lvl1pPr>
    </p:titleStyle>
    <p:bodyStyle>
      <a:lvl1pPr marL="91440" marR="0" lvl="0" indent="-91440" algn="l" defTabSz="914400" rtl="0" fontAlgn="auto" hangingPunct="1">
        <a:lnSpc>
          <a:spcPct val="90000"/>
        </a:lnSpc>
        <a:spcBef>
          <a:spcPts val="1200"/>
        </a:spcBef>
        <a:spcAft>
          <a:spcPts val="200"/>
        </a:spcAft>
        <a:buClr>
          <a:srgbClr val="1CADE4"/>
        </a:buClr>
        <a:buSzPct val="100000"/>
        <a:buFont typeface="Tw Cen MT" pitchFamily="34"/>
        <a:buChar char=" "/>
        <a:tabLst/>
        <a:defRPr lang="en-US" sz="2200" b="0" i="0" u="none" strike="noStrike" kern="1200" cap="none" spc="0" baseline="0">
          <a:solidFill>
            <a:srgbClr val="000000"/>
          </a:solidFill>
          <a:uFillTx/>
          <a:latin typeface="Tw Cen MT"/>
        </a:defRPr>
      </a:lvl1pPr>
      <a:lvl2pPr marL="265176" marR="0" lvl="1"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800" b="0" i="0" u="none" strike="noStrike" kern="1200" cap="none" spc="0" baseline="0">
          <a:solidFill>
            <a:srgbClr val="000000"/>
          </a:solidFill>
          <a:uFillTx/>
          <a:latin typeface="Tw Cen MT"/>
        </a:defRPr>
      </a:lvl2pPr>
      <a:lvl3pPr marL="448056" marR="0" lvl="2"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3pPr>
      <a:lvl4pPr marL="594360" marR="0" lvl="3"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4pPr>
      <a:lvl5pPr marL="777240" marR="0" lvl="4"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creativecommons.org/licenses/by-sa/3.0/" TargetMode="External"/><Relationship Id="rId5" Type="http://schemas.openxmlformats.org/officeDocument/2006/relationships/hyperlink" Target="https://bknight.deviantart.com/art/Creative-Thinking-190682199"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hyperlink" Target="https://creativecommons.org/licenses/by-nc/3.0/" TargetMode="External"/><Relationship Id="rId4" Type="http://schemas.openxmlformats.org/officeDocument/2006/relationships/hyperlink" Target="https://cft.vanderbilt.edu/guides-sub-pages/active-learning/"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www.collaborativelearning.org/" TargetMode="Externa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s://creativecommons.org/licenses/by-nc/3.0/" TargetMode="External"/><Relationship Id="rId5" Type="http://schemas.openxmlformats.org/officeDocument/2006/relationships/hyperlink" Target="http://www.groundreport.com/?p=5161305" TargetMode="Externa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hyperlink" Target="https://creativecommons.org/licenses/by-sa/3.0/" TargetMode="External"/><Relationship Id="rId4" Type="http://schemas.openxmlformats.org/officeDocument/2006/relationships/hyperlink" Target="http://www.thebluediamondgallery.com/handwriting/a/adding-value.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hyperlink" Target="https://creativecommons.org/licenses/by-nc-nd/3.0/" TargetMode="External"/><Relationship Id="rId4" Type="http://schemas.openxmlformats.org/officeDocument/2006/relationships/hyperlink" Target="https://culturacientifica.com/2019/03/12/reflexion-y-refraccion-de-la-luz/"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hyperlink" Target="https://creativecommons.org/licenses/by/3.0/" TargetMode="External"/><Relationship Id="rId4" Type="http://schemas.openxmlformats.org/officeDocument/2006/relationships/hyperlink" Target="http://www.justintarte.com/2012/10/assessments-and-role-they-play-in.html"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11.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https://audiovisual.ec.europa.eu/en/video/I-163141?&amp;lg=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blipFill>
          <a:blip r:embed="rId3"/>
          <a:tile sx="100000" sy="100000" algn="tl"/>
        </a:blipFill>
        <a:effectLst/>
      </p:bgPr>
    </p:bg>
    <p:spTree>
      <p:nvGrpSpPr>
        <p:cNvPr id="1" name=""/>
        <p:cNvGrpSpPr/>
        <p:nvPr/>
      </p:nvGrpSpPr>
      <p:grpSpPr>
        <a:xfrm>
          <a:off x="0" y="0"/>
          <a:ext cx="0" cy="0"/>
          <a:chOff x="0" y="0"/>
          <a:chExt cx="0" cy="0"/>
        </a:xfrm>
      </p:grpSpPr>
      <p:pic>
        <p:nvPicPr>
          <p:cNvPr id="2" name="Picture 5" descr="abstract image">
            <a:extLst>
              <a:ext uri="{FF2B5EF4-FFF2-40B4-BE49-F238E27FC236}">
                <a16:creationId xmlns:a16="http://schemas.microsoft.com/office/drawing/2014/main" id="{62782B63-1219-43BC-AFED-A6BBFF83CF67}"/>
              </a:ext>
            </a:extLst>
          </p:cNvPr>
          <p:cNvPicPr>
            <a:picLocks noChangeAspect="1"/>
          </p:cNvPicPr>
          <p:nvPr/>
        </p:nvPicPr>
        <p:blipFill>
          <a:blip r:embed="rId4"/>
          <a:srcRect/>
          <a:stretch>
            <a:fillRect/>
          </a:stretch>
        </p:blipFill>
        <p:spPr>
          <a:xfrm>
            <a:off x="18" y="9"/>
            <a:ext cx="12191978" cy="6857990"/>
          </a:xfrm>
          <a:prstGeom prst="rect">
            <a:avLst/>
          </a:prstGeom>
          <a:noFill/>
          <a:ln cap="flat">
            <a:noFill/>
          </a:ln>
        </p:spPr>
      </p:pic>
      <p:sp>
        <p:nvSpPr>
          <p:cNvPr id="3" name="Rectangle 81">
            <a:extLst>
              <a:ext uri="{FF2B5EF4-FFF2-40B4-BE49-F238E27FC236}">
                <a16:creationId xmlns:a16="http://schemas.microsoft.com/office/drawing/2014/main" id="{24327A4D-1810-440F-A397-885A9A4B3995}"/>
              </a:ext>
            </a:extLst>
          </p:cNvPr>
          <p:cNvSpPr>
            <a:spLocks noMove="1" noResize="1"/>
          </p:cNvSpPr>
          <p:nvPr/>
        </p:nvSpPr>
        <p:spPr>
          <a:xfrm>
            <a:off x="5695066" y="1808527"/>
            <a:ext cx="5452530" cy="3240935"/>
          </a:xfrm>
          <a:prstGeom prst="rect">
            <a:avLst/>
          </a:prstGeom>
          <a:solidFill>
            <a:srgbClr val="4040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4" name="Rectangle 83">
            <a:extLst>
              <a:ext uri="{FF2B5EF4-FFF2-40B4-BE49-F238E27FC236}">
                <a16:creationId xmlns:a16="http://schemas.microsoft.com/office/drawing/2014/main" id="{344081A8-9E74-4DB1-8F3C-832E85E02252}"/>
              </a:ext>
            </a:extLst>
          </p:cNvPr>
          <p:cNvSpPr>
            <a:spLocks noMove="1" noResize="1"/>
          </p:cNvSpPr>
          <p:nvPr/>
        </p:nvSpPr>
        <p:spPr>
          <a:xfrm>
            <a:off x="5861011" y="1975104"/>
            <a:ext cx="5120640" cy="2907792"/>
          </a:xfrm>
          <a:prstGeom prst="rect">
            <a:avLst/>
          </a:prstGeom>
          <a:noFill/>
          <a:ln w="6345" cap="sq">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2260BC93-6D2D-46D6-AD20-B6EFA6000A50}"/>
              </a:ext>
            </a:extLst>
          </p:cNvPr>
          <p:cNvSpPr txBox="1">
            <a:spLocks noGrp="1"/>
          </p:cNvSpPr>
          <p:nvPr>
            <p:ph type="ctrTitle"/>
          </p:nvPr>
        </p:nvSpPr>
        <p:spPr>
          <a:xfrm>
            <a:off x="6033796" y="2355457"/>
            <a:ext cx="4775079" cy="1630905"/>
          </a:xfrm>
        </p:spPr>
        <p:txBody>
          <a:bodyPr/>
          <a:lstStyle/>
          <a:p>
            <a:pPr lvl="0">
              <a:spcAft>
                <a:spcPts val="600"/>
              </a:spcAft>
            </a:pPr>
            <a:r>
              <a:rPr lang="en-US" sz="2800">
                <a:solidFill>
                  <a:srgbClr val="FFFFFF"/>
                </a:solidFill>
              </a:rPr>
              <a:t>Entrepreneurship Key Competence for Lifelong Learning</a:t>
            </a:r>
          </a:p>
        </p:txBody>
      </p:sp>
      <p:sp>
        <p:nvSpPr>
          <p:cNvPr id="6" name="Subtitle 2">
            <a:extLst>
              <a:ext uri="{FF2B5EF4-FFF2-40B4-BE49-F238E27FC236}">
                <a16:creationId xmlns:a16="http://schemas.microsoft.com/office/drawing/2014/main" id="{FCD1CA10-AAA8-4850-9AB8-6C2FC4F56DF4}"/>
              </a:ext>
            </a:extLst>
          </p:cNvPr>
          <p:cNvSpPr txBox="1">
            <a:spLocks noGrp="1"/>
          </p:cNvSpPr>
          <p:nvPr>
            <p:ph type="subTitle" idx="1"/>
          </p:nvPr>
        </p:nvSpPr>
        <p:spPr>
          <a:xfrm>
            <a:off x="6033796" y="3995992"/>
            <a:ext cx="4775079" cy="559658"/>
          </a:xfrm>
        </p:spPr>
        <p:txBody>
          <a:bodyPr/>
          <a:lstStyle/>
          <a:p>
            <a:pPr lvl="0">
              <a:spcAft>
                <a:spcPts val="600"/>
              </a:spcAft>
            </a:pPr>
            <a:r>
              <a:rPr lang="en-US">
                <a:solidFill>
                  <a:srgbClr val="FFFFFF"/>
                </a:solidFill>
              </a:rPr>
              <a:t>Mini-lesson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BFAE-D067-45FC-8C07-EBCF31BAC1FA}"/>
              </a:ext>
            </a:extLst>
          </p:cNvPr>
          <p:cNvSpPr txBox="1">
            <a:spLocks noGrp="1"/>
          </p:cNvSpPr>
          <p:nvPr>
            <p:ph type="title"/>
          </p:nvPr>
        </p:nvSpPr>
        <p:spPr>
          <a:xfrm>
            <a:off x="731520" y="642594"/>
            <a:ext cx="11074398" cy="1371600"/>
          </a:xfrm>
        </p:spPr>
        <p:txBody>
          <a:bodyPr/>
          <a:lstStyle/>
          <a:p>
            <a:pPr lvl="0"/>
            <a:r>
              <a:rPr lang="pt-PT"/>
              <a:t>What is Entrepreneurship key competence?</a:t>
            </a:r>
          </a:p>
        </p:txBody>
      </p:sp>
      <p:sp>
        <p:nvSpPr>
          <p:cNvPr id="3" name="Content Placeholder 2">
            <a:extLst>
              <a:ext uri="{FF2B5EF4-FFF2-40B4-BE49-F238E27FC236}">
                <a16:creationId xmlns:a16="http://schemas.microsoft.com/office/drawing/2014/main" id="{E2344887-3D1E-4883-BC8C-16FD2945311A}"/>
              </a:ext>
            </a:extLst>
          </p:cNvPr>
          <p:cNvSpPr txBox="1">
            <a:spLocks noGrp="1"/>
          </p:cNvSpPr>
          <p:nvPr>
            <p:ph idx="1"/>
          </p:nvPr>
        </p:nvSpPr>
        <p:spPr>
          <a:xfrm>
            <a:off x="863595" y="2103120"/>
            <a:ext cx="10535917" cy="537210"/>
          </a:xfrm>
        </p:spPr>
        <p:txBody>
          <a:bodyPr>
            <a:noAutofit/>
          </a:bodyPr>
          <a:lstStyle/>
          <a:p>
            <a:pPr marL="0" lvl="0" indent="0">
              <a:buNone/>
            </a:pPr>
            <a:r>
              <a:rPr lang="pt-PT" sz="2000" b="1">
                <a:latin typeface="Calibri"/>
              </a:rPr>
              <a:t>Knowledge</a:t>
            </a:r>
          </a:p>
        </p:txBody>
      </p:sp>
      <p:sp>
        <p:nvSpPr>
          <p:cNvPr id="4" name="Rectangle 7">
            <a:extLst>
              <a:ext uri="{FF2B5EF4-FFF2-40B4-BE49-F238E27FC236}">
                <a16:creationId xmlns:a16="http://schemas.microsoft.com/office/drawing/2014/main" id="{5D0C4C4C-0DBC-441A-8172-49E5129E8A26}"/>
              </a:ext>
            </a:extLst>
          </p:cNvPr>
          <p:cNvSpPr/>
          <p:nvPr/>
        </p:nvSpPr>
        <p:spPr>
          <a:xfrm>
            <a:off x="3817610" y="2480310"/>
            <a:ext cx="7853690" cy="2339099"/>
          </a:xfrm>
          <a:prstGeom prst="rect">
            <a:avLst/>
          </a:prstGeom>
          <a:noFill/>
          <a:ln cap="flat">
            <a:noFill/>
            <a:prstDash val="solid"/>
          </a:ln>
        </p:spPr>
        <p:txBody>
          <a:bodyPr vert="horz" wrap="square" lIns="91440" tIns="45720" rIns="91440" bIns="45720" anchor="t" anchorCtr="0" compatLnSpc="1">
            <a:spAutoFit/>
          </a:bodyPr>
          <a:lstStyle/>
          <a:p>
            <a:pPr marL="342900" marR="0" lvl="0" indent="-342900" algn="l" defTabSz="457200" rtl="0" fontAlgn="auto" hangingPunct="1">
              <a:lnSpc>
                <a:spcPct val="9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Different contexts and opportunities for turning ideas into action in personal, social and professional activities, and an understanding of how these arise.</a:t>
            </a:r>
          </a:p>
          <a:p>
            <a:pPr marL="342900" marR="0" lvl="0" indent="-342900" algn="l" defTabSz="457200" rtl="0" fontAlgn="auto" hangingPunct="1">
              <a:lnSpc>
                <a:spcPct val="9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Approaches to planning and management of projects, which include both processes and resources.</a:t>
            </a:r>
          </a:p>
          <a:p>
            <a:pPr marL="342900" marR="0" lvl="0" indent="-342900" algn="l" defTabSz="457200" rtl="0" fontAlgn="auto" hangingPunct="1">
              <a:lnSpc>
                <a:spcPct val="9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Calibri"/>
              </a:rPr>
              <a:t>E</a:t>
            </a:r>
            <a:r>
              <a:rPr lang="en-US" sz="2000" b="0" i="0" u="none" strike="noStrike" kern="1200" cap="none" spc="0" baseline="0">
                <a:solidFill>
                  <a:srgbClr val="000000"/>
                </a:solidFill>
                <a:uFillTx/>
                <a:latin typeface="Calibri"/>
              </a:rPr>
              <a:t>conomics and the social and economic opportunities and challenges facing an employer, organisation or society.</a:t>
            </a:r>
          </a:p>
        </p:txBody>
      </p:sp>
      <p:pic>
        <p:nvPicPr>
          <p:cNvPr id="5" name="Picture 2" descr="Spider-Man leaning on concrete brick while reading book">
            <a:extLst>
              <a:ext uri="{FF2B5EF4-FFF2-40B4-BE49-F238E27FC236}">
                <a16:creationId xmlns:a16="http://schemas.microsoft.com/office/drawing/2014/main" id="{AFF98878-CA90-492C-AD43-98BB71BED021}"/>
              </a:ext>
            </a:extLst>
          </p:cNvPr>
          <p:cNvPicPr>
            <a:picLocks noChangeAspect="1"/>
          </p:cNvPicPr>
          <p:nvPr/>
        </p:nvPicPr>
        <p:blipFill>
          <a:blip r:embed="rId3"/>
          <a:srcRect/>
          <a:stretch>
            <a:fillRect/>
          </a:stretch>
        </p:blipFill>
        <p:spPr>
          <a:xfrm>
            <a:off x="208282" y="2584652"/>
            <a:ext cx="3609328" cy="2407423"/>
          </a:xfrm>
          <a:prstGeom prst="rect">
            <a:avLst/>
          </a:prstGeom>
          <a:noFill/>
          <a:ln cap="flat">
            <a:noFill/>
          </a:ln>
        </p:spPr>
      </p:pic>
      <p:sp>
        <p:nvSpPr>
          <p:cNvPr id="6" name="Rectangle 8">
            <a:extLst>
              <a:ext uri="{FF2B5EF4-FFF2-40B4-BE49-F238E27FC236}">
                <a16:creationId xmlns:a16="http://schemas.microsoft.com/office/drawing/2014/main" id="{50526D9F-FF21-452C-8139-6DEEC2DB73B3}"/>
              </a:ext>
            </a:extLst>
          </p:cNvPr>
          <p:cNvSpPr/>
          <p:nvPr/>
        </p:nvSpPr>
        <p:spPr>
          <a:xfrm>
            <a:off x="172721" y="5237728"/>
            <a:ext cx="10422888" cy="800218"/>
          </a:xfrm>
          <a:prstGeom prst="rect">
            <a:avLst/>
          </a:prstGeom>
          <a:noFill/>
          <a:ln cap="flat">
            <a:noFill/>
            <a:prstDash val="solid"/>
          </a:ln>
        </p:spPr>
        <p:txBody>
          <a:bodyPr vert="horz" wrap="square" lIns="91440" tIns="45720" rIns="91440" bIns="45720" anchor="t" anchorCtr="0" compatLnSpc="1">
            <a:spAutoFit/>
          </a:bodyPr>
          <a:lstStyle/>
          <a:p>
            <a:pPr marL="342900" marR="0" lvl="0" indent="-342900" algn="l" defTabSz="457200" rtl="0" fontAlgn="auto" hangingPunct="1">
              <a:lnSpc>
                <a:spcPct val="9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Calibri"/>
              </a:rPr>
              <a:t>E</a:t>
            </a:r>
            <a:r>
              <a:rPr lang="en-US" sz="2000" b="0" i="0" u="none" strike="noStrike" kern="1200" cap="none" spc="0" baseline="0">
                <a:solidFill>
                  <a:srgbClr val="000000"/>
                </a:solidFill>
                <a:uFillTx/>
                <a:latin typeface="Calibri"/>
              </a:rPr>
              <a:t>thical principles and challenges of sustainable development</a:t>
            </a:r>
          </a:p>
          <a:p>
            <a:pPr marL="342900" marR="0" lvl="0" indent="-342900" algn="l" defTabSz="457200" rtl="0" fontAlgn="auto" hangingPunct="1">
              <a:lnSpc>
                <a:spcPct val="9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Calibri"/>
              </a:rPr>
              <a:t>S</a:t>
            </a:r>
            <a:r>
              <a:rPr lang="en-US" sz="2000" b="0" i="0" u="none" strike="noStrike" kern="1200" cap="none" spc="0" baseline="0">
                <a:solidFill>
                  <a:srgbClr val="000000"/>
                </a:solidFill>
                <a:uFillTx/>
                <a:latin typeface="Calibri"/>
              </a:rPr>
              <a:t>elf-awareness of own strengths and weaknesses.</a:t>
            </a:r>
            <a:endParaRPr lang="pt-PT" sz="2000" b="0" i="0" u="none" strike="noStrike" kern="1200" cap="none" spc="0" baseline="0">
              <a:solidFill>
                <a:srgbClr val="000000"/>
              </a:solidFill>
              <a:uFillTx/>
              <a:latin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C8A2-D38C-4881-8A8E-E87CDA1CF1AA}"/>
              </a:ext>
            </a:extLst>
          </p:cNvPr>
          <p:cNvSpPr txBox="1">
            <a:spLocks noGrp="1"/>
          </p:cNvSpPr>
          <p:nvPr>
            <p:ph type="title"/>
          </p:nvPr>
        </p:nvSpPr>
        <p:spPr>
          <a:xfrm>
            <a:off x="731520" y="642594"/>
            <a:ext cx="11074398" cy="1371600"/>
          </a:xfrm>
        </p:spPr>
        <p:txBody>
          <a:bodyPr/>
          <a:lstStyle/>
          <a:p>
            <a:pPr lvl="0"/>
            <a:r>
              <a:rPr lang="pt-PT"/>
              <a:t>What is Entrepreneurship key competence?</a:t>
            </a:r>
          </a:p>
        </p:txBody>
      </p:sp>
      <p:sp>
        <p:nvSpPr>
          <p:cNvPr id="3" name="Content Placeholder 2">
            <a:extLst>
              <a:ext uri="{FF2B5EF4-FFF2-40B4-BE49-F238E27FC236}">
                <a16:creationId xmlns:a16="http://schemas.microsoft.com/office/drawing/2014/main" id="{937EE48D-2C9E-4292-8389-D4709E5BFC17}"/>
              </a:ext>
            </a:extLst>
          </p:cNvPr>
          <p:cNvSpPr txBox="1">
            <a:spLocks noGrp="1"/>
          </p:cNvSpPr>
          <p:nvPr>
            <p:ph idx="1"/>
          </p:nvPr>
        </p:nvSpPr>
        <p:spPr>
          <a:xfrm>
            <a:off x="828044" y="2323453"/>
            <a:ext cx="10535917" cy="1196986"/>
          </a:xfrm>
        </p:spPr>
        <p:txBody>
          <a:bodyPr>
            <a:noAutofit/>
          </a:bodyPr>
          <a:lstStyle/>
          <a:p>
            <a:pPr marL="0" lvl="0" indent="0">
              <a:buNone/>
            </a:pPr>
            <a:r>
              <a:rPr lang="pt-PT" sz="2000" b="1">
                <a:latin typeface="Calibri"/>
              </a:rPr>
              <a:t>Skills</a:t>
            </a:r>
            <a:endParaRPr lang="pt-PT" sz="2000">
              <a:latin typeface="Calibri"/>
            </a:endParaRPr>
          </a:p>
          <a:p>
            <a:pPr lvl="0">
              <a:buFont typeface="Arial" pitchFamily="34"/>
              <a:buChar char="•"/>
            </a:pPr>
            <a:r>
              <a:rPr lang="en-US" sz="2000">
                <a:latin typeface="Calibri"/>
              </a:rPr>
              <a:t> founded on creativity which includes imagination, strategic thinking and problem-solving, and    critical and constructive reflection within evolving creative processes and innovation.</a:t>
            </a:r>
          </a:p>
        </p:txBody>
      </p:sp>
      <p:pic>
        <p:nvPicPr>
          <p:cNvPr id="4" name="Picture 3">
            <a:extLst>
              <a:ext uri="{FF2B5EF4-FFF2-40B4-BE49-F238E27FC236}">
                <a16:creationId xmlns:a16="http://schemas.microsoft.com/office/drawing/2014/main" id="{067E7FCE-BB1D-4B60-8184-0AAA43CC9EB6}"/>
              </a:ext>
            </a:extLst>
          </p:cNvPr>
          <p:cNvPicPr>
            <a:picLocks noChangeAspect="1"/>
          </p:cNvPicPr>
          <p:nvPr/>
        </p:nvPicPr>
        <p:blipFill>
          <a:blip r:embed="rId3"/>
          <a:stretch>
            <a:fillRect/>
          </a:stretch>
        </p:blipFill>
        <p:spPr>
          <a:xfrm>
            <a:off x="495303" y="3458352"/>
            <a:ext cx="3663315" cy="2442206"/>
          </a:xfrm>
          <a:prstGeom prst="rect">
            <a:avLst/>
          </a:prstGeom>
          <a:noFill/>
          <a:ln cap="flat">
            <a:noFill/>
          </a:ln>
        </p:spPr>
      </p:pic>
      <p:sp>
        <p:nvSpPr>
          <p:cNvPr id="5" name="Rectangle 4">
            <a:extLst>
              <a:ext uri="{FF2B5EF4-FFF2-40B4-BE49-F238E27FC236}">
                <a16:creationId xmlns:a16="http://schemas.microsoft.com/office/drawing/2014/main" id="{1C5264EC-37FA-4BDC-8B86-4A6B535747C0}"/>
              </a:ext>
            </a:extLst>
          </p:cNvPr>
          <p:cNvSpPr/>
          <p:nvPr/>
        </p:nvSpPr>
        <p:spPr>
          <a:xfrm>
            <a:off x="4158618" y="3566534"/>
            <a:ext cx="7294241" cy="2554540"/>
          </a:xfrm>
          <a:prstGeom prst="rect">
            <a:avLst/>
          </a:prstGeom>
          <a:noFill/>
          <a:ln cap="flat">
            <a:noFill/>
            <a:prstDash val="solid"/>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include the ability to work both as an individual and collaboratively in teams, to mobilize resources (people and things) and to sustain activity. This includes the ability to make financial decisions relating to cost and value.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ndParaRPr>
          </a:p>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essential - the ability to effectively communicate and negotiate with others, and to cope with uncertainty, ambiguity and risk as part of making informed decisions.</a:t>
            </a:r>
            <a:endParaRPr lang="pt-PT" sz="2000" b="0" i="0" u="none" strike="noStrike" kern="1200" cap="none" spc="0" baseline="0">
              <a:solidFill>
                <a:srgbClr val="000000"/>
              </a:solidFill>
              <a:uFillTx/>
              <a:latin typeface="Calibri"/>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E941-5E2A-4ED4-BABC-8A22DAEA3124}"/>
              </a:ext>
            </a:extLst>
          </p:cNvPr>
          <p:cNvSpPr txBox="1">
            <a:spLocks noGrp="1"/>
          </p:cNvSpPr>
          <p:nvPr>
            <p:ph type="title"/>
          </p:nvPr>
        </p:nvSpPr>
        <p:spPr>
          <a:xfrm>
            <a:off x="731520" y="642594"/>
            <a:ext cx="11074398" cy="1371600"/>
          </a:xfrm>
        </p:spPr>
        <p:txBody>
          <a:bodyPr/>
          <a:lstStyle/>
          <a:p>
            <a:pPr lvl="0"/>
            <a:r>
              <a:rPr lang="pt-PT"/>
              <a:t>What is Entrepreneurship key competence?</a:t>
            </a:r>
          </a:p>
        </p:txBody>
      </p:sp>
      <p:sp>
        <p:nvSpPr>
          <p:cNvPr id="3" name="Content Placeholder 2">
            <a:extLst>
              <a:ext uri="{FF2B5EF4-FFF2-40B4-BE49-F238E27FC236}">
                <a16:creationId xmlns:a16="http://schemas.microsoft.com/office/drawing/2014/main" id="{59E81EC2-AEF7-495F-88D6-866C887FF2E2}"/>
              </a:ext>
            </a:extLst>
          </p:cNvPr>
          <p:cNvSpPr txBox="1">
            <a:spLocks noGrp="1"/>
          </p:cNvSpPr>
          <p:nvPr>
            <p:ph idx="1"/>
          </p:nvPr>
        </p:nvSpPr>
        <p:spPr>
          <a:xfrm>
            <a:off x="828044" y="2367527"/>
            <a:ext cx="7458705" cy="3753145"/>
          </a:xfrm>
        </p:spPr>
        <p:txBody>
          <a:bodyPr>
            <a:noAutofit/>
          </a:bodyPr>
          <a:lstStyle/>
          <a:p>
            <a:pPr marL="0" lvl="0" indent="0">
              <a:buNone/>
            </a:pPr>
            <a:r>
              <a:rPr lang="en-GB" sz="2000" b="1">
                <a:latin typeface="Calibri"/>
              </a:rPr>
              <a:t>Attitudes</a:t>
            </a:r>
          </a:p>
          <a:p>
            <a:pPr marL="0" lvl="0" indent="0">
              <a:buNone/>
            </a:pPr>
            <a:endParaRPr lang="en-GB" sz="2000">
              <a:latin typeface="Calibri"/>
            </a:endParaRPr>
          </a:p>
          <a:p>
            <a:pPr lvl="0"/>
            <a:r>
              <a:rPr lang="en-GB" sz="2000">
                <a:latin typeface="Calibri"/>
              </a:rPr>
              <a:t>Sense of initiative and agency, pro-activity, being forward-looking, courage and perseverance in achieving objectives.</a:t>
            </a:r>
          </a:p>
          <a:p>
            <a:pPr lvl="0"/>
            <a:r>
              <a:rPr lang="en-GB" sz="2000">
                <a:latin typeface="Calibri"/>
              </a:rPr>
              <a:t>A desire to motivate others and value their ideas, empathy and accepting responsibility.</a:t>
            </a:r>
          </a:p>
          <a:p>
            <a:pPr lvl="0"/>
            <a:r>
              <a:rPr lang="en-GB" sz="2000">
                <a:latin typeface="Calibri"/>
              </a:rPr>
              <a:t>Taking ethical approaches throughout the process.</a:t>
            </a:r>
          </a:p>
        </p:txBody>
      </p:sp>
      <p:pic>
        <p:nvPicPr>
          <p:cNvPr id="4" name="Picture 3">
            <a:extLst>
              <a:ext uri="{FF2B5EF4-FFF2-40B4-BE49-F238E27FC236}">
                <a16:creationId xmlns:a16="http://schemas.microsoft.com/office/drawing/2014/main" id="{EBA14963-9C2F-4EDB-9869-4DB033B2C5C1}"/>
              </a:ext>
            </a:extLst>
          </p:cNvPr>
          <p:cNvPicPr>
            <a:picLocks noChangeAspect="1"/>
          </p:cNvPicPr>
          <p:nvPr/>
        </p:nvPicPr>
        <p:blipFill>
          <a:blip r:embed="rId3"/>
          <a:stretch>
            <a:fillRect/>
          </a:stretch>
        </p:blipFill>
        <p:spPr>
          <a:xfrm>
            <a:off x="8461244" y="1551965"/>
            <a:ext cx="3730752" cy="4663440"/>
          </a:xfrm>
          <a:prstGeom prst="rect">
            <a:avLst/>
          </a:prstGeom>
          <a:noFill/>
          <a:ln cap="flat">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721C-908F-4EA1-BA08-33B32261CA6C}"/>
              </a:ext>
            </a:extLst>
          </p:cNvPr>
          <p:cNvSpPr txBox="1">
            <a:spLocks noGrp="1"/>
          </p:cNvSpPr>
          <p:nvPr>
            <p:ph type="title"/>
          </p:nvPr>
        </p:nvSpPr>
        <p:spPr>
          <a:xfrm>
            <a:off x="731520" y="642594"/>
            <a:ext cx="11074398" cy="1371600"/>
          </a:xfrm>
        </p:spPr>
        <p:txBody>
          <a:bodyPr/>
          <a:lstStyle/>
          <a:p>
            <a:pPr lvl="0"/>
            <a:r>
              <a:rPr lang="pt-PT"/>
              <a:t>EntreComp: Entrepreneurship Competence Framework</a:t>
            </a:r>
          </a:p>
        </p:txBody>
      </p:sp>
      <p:sp>
        <p:nvSpPr>
          <p:cNvPr id="3" name="Content Placeholder 2">
            <a:extLst>
              <a:ext uri="{FF2B5EF4-FFF2-40B4-BE49-F238E27FC236}">
                <a16:creationId xmlns:a16="http://schemas.microsoft.com/office/drawing/2014/main" id="{49D45968-99EA-417E-B134-650B0234044F}"/>
              </a:ext>
            </a:extLst>
          </p:cNvPr>
          <p:cNvSpPr txBox="1">
            <a:spLocks noGrp="1"/>
          </p:cNvSpPr>
          <p:nvPr>
            <p:ph idx="1"/>
          </p:nvPr>
        </p:nvSpPr>
        <p:spPr>
          <a:xfrm>
            <a:off x="731520" y="2829272"/>
            <a:ext cx="5220967" cy="1731297"/>
          </a:xfrm>
        </p:spPr>
        <p:txBody>
          <a:bodyPr>
            <a:noAutofit/>
          </a:bodyPr>
          <a:lstStyle/>
          <a:p>
            <a:pPr lvl="0"/>
            <a:r>
              <a:rPr lang="en-US" sz="2000" b="1">
                <a:latin typeface="Calibri"/>
              </a:rPr>
              <a:t>3 interrelated and interconnected competence areas, </a:t>
            </a:r>
            <a:r>
              <a:rPr lang="en-US" sz="2000">
                <a:latin typeface="Calibri"/>
              </a:rPr>
              <a:t>each made of 5 competences.</a:t>
            </a:r>
            <a:endParaRPr lang="en-US" sz="2000" b="1">
              <a:latin typeface="Calibri"/>
            </a:endParaRPr>
          </a:p>
          <a:p>
            <a:pPr lvl="0"/>
            <a:r>
              <a:rPr lang="en-US" sz="2000" b="1">
                <a:latin typeface="Calibri"/>
              </a:rPr>
              <a:t>15 competences</a:t>
            </a:r>
            <a:r>
              <a:rPr lang="en-US" sz="2000">
                <a:latin typeface="Calibri"/>
              </a:rPr>
              <a:t>, learning outcomes and proficiency levels – 442 learning outcomes.</a:t>
            </a:r>
          </a:p>
        </p:txBody>
      </p:sp>
      <p:pic>
        <p:nvPicPr>
          <p:cNvPr id="4" name="Picture 3">
            <a:extLst>
              <a:ext uri="{FF2B5EF4-FFF2-40B4-BE49-F238E27FC236}">
                <a16:creationId xmlns:a16="http://schemas.microsoft.com/office/drawing/2014/main" id="{922132A3-E5CF-46D9-8FFA-154CEBA0EBAF}"/>
              </a:ext>
            </a:extLst>
          </p:cNvPr>
          <p:cNvPicPr>
            <a:picLocks noChangeAspect="1"/>
          </p:cNvPicPr>
          <p:nvPr/>
        </p:nvPicPr>
        <p:blipFill>
          <a:blip r:embed="rId4"/>
          <a:stretch>
            <a:fillRect/>
          </a:stretch>
        </p:blipFill>
        <p:spPr>
          <a:xfrm>
            <a:off x="6297929" y="1625336"/>
            <a:ext cx="5162546" cy="5042157"/>
          </a:xfrm>
          <a:prstGeom prst="rect">
            <a:avLst/>
          </a:prstGeom>
          <a:noFill/>
          <a:ln cap="flat">
            <a:noFill/>
          </a:ln>
        </p:spPr>
      </p:pic>
      <p:sp>
        <p:nvSpPr>
          <p:cNvPr id="5" name="Rectangle 4">
            <a:extLst>
              <a:ext uri="{FF2B5EF4-FFF2-40B4-BE49-F238E27FC236}">
                <a16:creationId xmlns:a16="http://schemas.microsoft.com/office/drawing/2014/main" id="{9E68A430-832C-40C4-8000-57BA8AF16BD6}"/>
              </a:ext>
            </a:extLst>
          </p:cNvPr>
          <p:cNvSpPr/>
          <p:nvPr/>
        </p:nvSpPr>
        <p:spPr>
          <a:xfrm>
            <a:off x="731520" y="4498482"/>
            <a:ext cx="6096003" cy="175432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t>
            </a:r>
            <a:r>
              <a:rPr lang="en-US" sz="1800" b="0" i="1" u="none" strike="noStrike" kern="1200" cap="none" spc="0" baseline="0">
                <a:solidFill>
                  <a:srgbClr val="000000"/>
                </a:solidFill>
                <a:uFillTx/>
                <a:latin typeface="Calibri"/>
              </a:rPr>
              <a:t>Learners have different starting points for their skills development and the different priorities of a learning activity; so learning outcomes from across different levels of the progression model may be relevant for the same learning activity</a:t>
            </a:r>
            <a:r>
              <a:rPr lang="en-US" sz="1800" b="0" i="0" u="none" strike="noStrike" kern="1200" cap="none" spc="0" baseline="0">
                <a:solidFill>
                  <a:srgbClr val="000000"/>
                </a:solidFill>
                <a:uFillTx/>
                <a:latin typeface="Calibri"/>
              </a:rPr>
              <a:t>.” </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Andy Penaluna, University of Wales</a:t>
            </a:r>
            <a:endParaRPr lang="pt-PT" sz="1800" b="0" i="0" u="none" strike="noStrike" kern="1200" cap="none" spc="0" baseline="0">
              <a:solidFill>
                <a:srgbClr val="000000"/>
              </a:solidFill>
              <a:uFillTx/>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4941-DFED-4398-B739-F61AEBD3B2B7}"/>
              </a:ext>
            </a:extLst>
          </p:cNvPr>
          <p:cNvSpPr txBox="1">
            <a:spLocks noGrp="1"/>
          </p:cNvSpPr>
          <p:nvPr>
            <p:ph type="title"/>
          </p:nvPr>
        </p:nvSpPr>
        <p:spPr>
          <a:xfrm>
            <a:off x="731520" y="642594"/>
            <a:ext cx="11074398" cy="1371600"/>
          </a:xfrm>
        </p:spPr>
        <p:txBody>
          <a:bodyPr/>
          <a:lstStyle/>
          <a:p>
            <a:pPr lvl="0"/>
            <a:r>
              <a:rPr lang="pt-PT"/>
              <a:t>EntreComp: Entrepreneurship Competence Framework</a:t>
            </a:r>
          </a:p>
        </p:txBody>
      </p:sp>
      <p:sp>
        <p:nvSpPr>
          <p:cNvPr id="3" name="Content Placeholder 2">
            <a:extLst>
              <a:ext uri="{FF2B5EF4-FFF2-40B4-BE49-F238E27FC236}">
                <a16:creationId xmlns:a16="http://schemas.microsoft.com/office/drawing/2014/main" id="{2E3CFF44-E38F-47E1-A384-02C9AEA3F8CB}"/>
              </a:ext>
            </a:extLst>
          </p:cNvPr>
          <p:cNvSpPr txBox="1">
            <a:spLocks noGrp="1"/>
          </p:cNvSpPr>
          <p:nvPr>
            <p:ph idx="1"/>
          </p:nvPr>
        </p:nvSpPr>
        <p:spPr>
          <a:xfrm>
            <a:off x="828041" y="2349975"/>
            <a:ext cx="10535917" cy="3753145"/>
          </a:xfrm>
        </p:spPr>
        <p:txBody>
          <a:bodyPr>
            <a:noAutofit/>
          </a:bodyPr>
          <a:lstStyle/>
          <a:p>
            <a:pPr lvl="0"/>
            <a:r>
              <a:rPr lang="en-US" sz="2000" dirty="0">
                <a:latin typeface="Calibri"/>
              </a:rPr>
              <a:t>Emphasis in the definition of entrepreneurship competence remains on the broad understanding of </a:t>
            </a:r>
            <a:r>
              <a:rPr lang="en-US" sz="2400" b="1" dirty="0">
                <a:latin typeface="Calibri"/>
              </a:rPr>
              <a:t>turning ideas into action and creating value</a:t>
            </a:r>
            <a:r>
              <a:rPr lang="en-US" sz="2000" dirty="0">
                <a:latin typeface="Calibri"/>
              </a:rPr>
              <a:t>, both as something that happens over time and that involves people and things (resources).</a:t>
            </a:r>
          </a:p>
          <a:p>
            <a:pPr lvl="0"/>
            <a:r>
              <a:rPr lang="en-US" sz="2000" dirty="0">
                <a:latin typeface="Calibri"/>
              </a:rPr>
              <a:t>Social, commercial and cultural processes and outcomes refer to </a:t>
            </a:r>
            <a:r>
              <a:rPr lang="en-US" sz="2400" b="1" dirty="0">
                <a:latin typeface="Calibri"/>
              </a:rPr>
              <a:t>activity that makes a positive contribution to individuals' lives and to the sustainable development of society as a whole</a:t>
            </a:r>
            <a:r>
              <a:rPr lang="en-US" sz="2000" dirty="0">
                <a:latin typeface="Calibri"/>
              </a:rPr>
              <a:t>. This contribution is also reflected in the skill of </a:t>
            </a:r>
            <a:r>
              <a:rPr lang="en-US" sz="2000" b="1" dirty="0">
                <a:latin typeface="Calibri"/>
              </a:rPr>
              <a:t>'negotiating with others with empathy</a:t>
            </a:r>
            <a:r>
              <a:rPr lang="en-US" sz="2000" dirty="0">
                <a:latin typeface="Calibri"/>
              </a:rPr>
              <a:t>’.</a:t>
            </a:r>
          </a:p>
          <a:p>
            <a:pPr lvl="0"/>
            <a:r>
              <a:rPr lang="en-US" sz="2000" dirty="0">
                <a:latin typeface="Calibri"/>
              </a:rPr>
              <a:t>‘Creativity' and 'innovation' are sometimes thought of as discrete skills (alongside risk-taking) within entrepreneurship competence, being more accurately understood as processes that entrepreneurship skills play a part in. </a:t>
            </a:r>
            <a:endParaRPr lang="en-GB" sz="2000" dirty="0">
              <a:latin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6AD7-12C0-4004-9D93-B60961D160BF}"/>
              </a:ext>
            </a:extLst>
          </p:cNvPr>
          <p:cNvSpPr txBox="1">
            <a:spLocks noGrp="1"/>
          </p:cNvSpPr>
          <p:nvPr>
            <p:ph type="title"/>
          </p:nvPr>
        </p:nvSpPr>
        <p:spPr>
          <a:xfrm>
            <a:off x="1024128" y="585216"/>
            <a:ext cx="9979496" cy="1499616"/>
          </a:xfrm>
        </p:spPr>
        <p:txBody>
          <a:bodyPr/>
          <a:lstStyle/>
          <a:p>
            <a:pPr lvl="0"/>
            <a:r>
              <a:rPr lang="en-US" sz="3200">
                <a:latin typeface="Calibri"/>
              </a:rPr>
              <a:t>Top tips for getting started with EntreComp</a:t>
            </a:r>
            <a:endParaRPr lang="pt-PT" sz="3200">
              <a:latin typeface="Calibri"/>
            </a:endParaRPr>
          </a:p>
        </p:txBody>
      </p:sp>
      <p:sp>
        <p:nvSpPr>
          <p:cNvPr id="3" name="Thought Bubble: Cloud 3">
            <a:extLst>
              <a:ext uri="{FF2B5EF4-FFF2-40B4-BE49-F238E27FC236}">
                <a16:creationId xmlns:a16="http://schemas.microsoft.com/office/drawing/2014/main" id="{BF9C0621-D5D6-4492-B5E1-175E36B81312}"/>
              </a:ext>
            </a:extLst>
          </p:cNvPr>
          <p:cNvSpPr/>
          <p:nvPr/>
        </p:nvSpPr>
        <p:spPr>
          <a:xfrm>
            <a:off x="126717" y="2084832"/>
            <a:ext cx="5969285" cy="4051404"/>
          </a:xfrm>
          <a:custGeom>
            <a:avLst>
              <a:gd name="f0" fmla="val 6300"/>
              <a:gd name="f1" fmla="val 24300"/>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gradFill>
            <a:gsLst>
              <a:gs pos="0">
                <a:srgbClr val="548235"/>
              </a:gs>
              <a:gs pos="100000">
                <a:srgbClr val="A9D18E"/>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Calibri"/>
              </a:rPr>
              <a:t>REFINE OR EVALUATE LEARNING STRATEGIES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Calibri"/>
              </a:rPr>
              <a:t>Consider how you could adapt your approach or introduce opportunities for practical entrepreneurial experiences to also develop one or more entrepreneurship competences.</a:t>
            </a:r>
            <a:endParaRPr lang="pt-PT" sz="2000" b="0" i="0" u="none" strike="noStrike" kern="1200" cap="none" spc="0" baseline="0">
              <a:solidFill>
                <a:srgbClr val="FFFFFF"/>
              </a:solidFill>
              <a:uFillTx/>
              <a:latin typeface="Calibri"/>
            </a:endParaRPr>
          </a:p>
        </p:txBody>
      </p:sp>
      <p:sp>
        <p:nvSpPr>
          <p:cNvPr id="4" name="Thought Bubble: Cloud 4">
            <a:extLst>
              <a:ext uri="{FF2B5EF4-FFF2-40B4-BE49-F238E27FC236}">
                <a16:creationId xmlns:a16="http://schemas.microsoft.com/office/drawing/2014/main" id="{8422DBE9-6CFA-4431-8933-E0008E2B3D37}"/>
              </a:ext>
            </a:extLst>
          </p:cNvPr>
          <p:cNvSpPr/>
          <p:nvPr/>
        </p:nvSpPr>
        <p:spPr>
          <a:xfrm>
            <a:off x="6013871" y="1597219"/>
            <a:ext cx="6051407" cy="3950820"/>
          </a:xfrm>
          <a:custGeom>
            <a:avLst>
              <a:gd name="f0" fmla="val 6300"/>
              <a:gd name="f1" fmla="val 24300"/>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gradFill>
            <a:gsLst>
              <a:gs pos="0">
                <a:srgbClr val="009999"/>
              </a:gs>
              <a:gs pos="100000">
                <a:srgbClr val="33CCCC"/>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alibri"/>
              </a:rPr>
              <a:t>UNDERSTAND THE STARTING POINT OF YOUR LEARNERS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Calibri"/>
              </a:rPr>
              <a:t>Whoever they are, employees or school children, they will have different starting points for their skills development. A learner is not expected to develop all the competences to a specific level.</a:t>
            </a:r>
            <a:endParaRPr lang="pt-PT" sz="2000" b="0" i="0" u="none" strike="noStrike" kern="1200" cap="none" spc="0" baseline="0">
              <a:solidFill>
                <a:srgbClr val="FFFFFF"/>
              </a:solidFill>
              <a:uFillTx/>
              <a:latin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65A7-7550-4F08-B494-12116EFB7585}"/>
              </a:ext>
            </a:extLst>
          </p:cNvPr>
          <p:cNvSpPr txBox="1">
            <a:spLocks noGrp="1"/>
          </p:cNvSpPr>
          <p:nvPr>
            <p:ph type="title"/>
          </p:nvPr>
        </p:nvSpPr>
        <p:spPr/>
        <p:txBody>
          <a:bodyPr/>
          <a:lstStyle/>
          <a:p>
            <a:pPr lvl="0"/>
            <a:r>
              <a:rPr lang="pt-PT"/>
              <a:t>Competence Oriented Approach</a:t>
            </a:r>
          </a:p>
        </p:txBody>
      </p:sp>
      <p:pic>
        <p:nvPicPr>
          <p:cNvPr id="3" name="Picture 2">
            <a:extLst>
              <a:ext uri="{FF2B5EF4-FFF2-40B4-BE49-F238E27FC236}">
                <a16:creationId xmlns:a16="http://schemas.microsoft.com/office/drawing/2014/main" id="{99C16301-C123-41AE-9F4D-CC8CC1499211}"/>
              </a:ext>
            </a:extLst>
          </p:cNvPr>
          <p:cNvPicPr>
            <a:picLocks noChangeAspect="1"/>
          </p:cNvPicPr>
          <p:nvPr/>
        </p:nvPicPr>
        <p:blipFill>
          <a:blip r:embed="rId3"/>
          <a:stretch>
            <a:fillRect/>
          </a:stretch>
        </p:blipFill>
        <p:spPr>
          <a:xfrm>
            <a:off x="0" y="0"/>
            <a:ext cx="12191996" cy="4572000"/>
          </a:xfrm>
          <a:prstGeom prst="rect">
            <a:avLst/>
          </a:prstGeom>
          <a:noFill/>
          <a:ln cap="flat">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692D-BA3F-4E5E-BC78-680029180DFC}"/>
              </a:ext>
            </a:extLst>
          </p:cNvPr>
          <p:cNvSpPr txBox="1">
            <a:spLocks noGrp="1"/>
          </p:cNvSpPr>
          <p:nvPr>
            <p:ph type="title"/>
          </p:nvPr>
        </p:nvSpPr>
        <p:spPr>
          <a:xfrm>
            <a:off x="731520" y="642594"/>
            <a:ext cx="11074398" cy="1371600"/>
          </a:xfrm>
        </p:spPr>
        <p:txBody>
          <a:bodyPr/>
          <a:lstStyle/>
          <a:p>
            <a:pPr lvl="0"/>
            <a:r>
              <a:rPr lang="pt-PT"/>
              <a:t>Competence oriented approach</a:t>
            </a:r>
          </a:p>
        </p:txBody>
      </p:sp>
      <p:sp>
        <p:nvSpPr>
          <p:cNvPr id="3" name="Content Placeholder 2">
            <a:extLst>
              <a:ext uri="{FF2B5EF4-FFF2-40B4-BE49-F238E27FC236}">
                <a16:creationId xmlns:a16="http://schemas.microsoft.com/office/drawing/2014/main" id="{58F9C785-EFD7-4FF0-BD94-D0C39D2B4CEC}"/>
              </a:ext>
            </a:extLst>
          </p:cNvPr>
          <p:cNvSpPr txBox="1">
            <a:spLocks noGrp="1"/>
          </p:cNvSpPr>
          <p:nvPr>
            <p:ph idx="1"/>
          </p:nvPr>
        </p:nvSpPr>
        <p:spPr>
          <a:xfrm>
            <a:off x="632243" y="2092101"/>
            <a:ext cx="10726149" cy="3707133"/>
          </a:xfrm>
        </p:spPr>
        <p:txBody>
          <a:bodyPr>
            <a:noAutofit/>
          </a:bodyPr>
          <a:lstStyle/>
          <a:p>
            <a:pPr marL="0" lvl="0" indent="0">
              <a:buNone/>
            </a:pPr>
            <a:r>
              <a:rPr lang="en-US" sz="2000">
                <a:latin typeface="Calibri"/>
              </a:rPr>
              <a:t>Teaching and learning approach that aims at developing key competences.</a:t>
            </a:r>
          </a:p>
          <a:p>
            <a:pPr marL="0" lvl="0" indent="0">
              <a:buNone/>
            </a:pPr>
            <a:r>
              <a:rPr lang="en-US" sz="2000">
                <a:latin typeface="Calibri"/>
              </a:rPr>
              <a:t>It is best explained if compared with knowledge-based teaching and learning, which focuses on the knowledge aspect only.</a:t>
            </a:r>
          </a:p>
          <a:p>
            <a:pPr lvl="0"/>
            <a:endParaRPr lang="pt-PT" sz="2000">
              <a:latin typeface="Calibri"/>
            </a:endParaRPr>
          </a:p>
          <a:p>
            <a:pPr marL="0" lvl="0" indent="0">
              <a:buNone/>
            </a:pPr>
            <a:r>
              <a:rPr lang="en-US" sz="2000">
                <a:latin typeface="Calibri"/>
              </a:rPr>
              <a:t>Three challenges were identified: </a:t>
            </a:r>
          </a:p>
          <a:p>
            <a:pPr lvl="0"/>
            <a:r>
              <a:rPr lang="en-US" sz="2000">
                <a:latin typeface="Calibri"/>
              </a:rPr>
              <a:t>the use of a variety of learning approaches and contexts; </a:t>
            </a:r>
          </a:p>
          <a:p>
            <a:pPr lvl="0"/>
            <a:r>
              <a:rPr lang="pt-PT" sz="2000">
                <a:latin typeface="Calibri"/>
              </a:rPr>
              <a:t>support to educational staff; </a:t>
            </a:r>
          </a:p>
          <a:p>
            <a:pPr lvl="0"/>
            <a:r>
              <a:rPr lang="en-US" sz="2000">
                <a:latin typeface="Calibri"/>
              </a:rPr>
              <a:t>assessment and validation of competence development. </a:t>
            </a:r>
            <a:endParaRPr lang="en-GB" sz="2000">
              <a:latin typeface="Calibri"/>
            </a:endParaRPr>
          </a:p>
        </p:txBody>
      </p:sp>
      <p:pic>
        <p:nvPicPr>
          <p:cNvPr id="4" name="Picture 3">
            <a:extLst>
              <a:ext uri="{FF2B5EF4-FFF2-40B4-BE49-F238E27FC236}">
                <a16:creationId xmlns:a16="http://schemas.microsoft.com/office/drawing/2014/main" id="{3DDCBE05-13B8-43CA-967F-B07D4DEA8877}"/>
              </a:ext>
            </a:extLst>
          </p:cNvPr>
          <p:cNvPicPr>
            <a:picLocks noChangeAspect="1"/>
          </p:cNvPicPr>
          <p:nvPr/>
        </p:nvPicPr>
        <p:blipFill>
          <a:blip r:embed="rId4"/>
          <a:stretch>
            <a:fillRect/>
          </a:stretch>
        </p:blipFill>
        <p:spPr>
          <a:xfrm>
            <a:off x="6886492" y="3205895"/>
            <a:ext cx="5305504" cy="2988771"/>
          </a:xfrm>
          <a:prstGeom prst="rect">
            <a:avLst/>
          </a:prstGeom>
          <a:noFill/>
          <a:ln cap="flat">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C38-86A6-4BEE-A42B-F44641E0C6C7}"/>
              </a:ext>
            </a:extLst>
          </p:cNvPr>
          <p:cNvSpPr txBox="1">
            <a:spLocks noGrp="1"/>
          </p:cNvSpPr>
          <p:nvPr>
            <p:ph type="title"/>
          </p:nvPr>
        </p:nvSpPr>
        <p:spPr>
          <a:xfrm>
            <a:off x="731520" y="642594"/>
            <a:ext cx="11074398" cy="1371600"/>
          </a:xfrm>
        </p:spPr>
        <p:txBody>
          <a:bodyPr/>
          <a:lstStyle/>
          <a:p>
            <a:pPr lvl="0"/>
            <a:r>
              <a:rPr lang="pt-PT"/>
              <a:t>Competence oriented approach</a:t>
            </a:r>
          </a:p>
        </p:txBody>
      </p:sp>
      <p:sp>
        <p:nvSpPr>
          <p:cNvPr id="3" name="Content Placeholder 2">
            <a:extLst>
              <a:ext uri="{FF2B5EF4-FFF2-40B4-BE49-F238E27FC236}">
                <a16:creationId xmlns:a16="http://schemas.microsoft.com/office/drawing/2014/main" id="{D5410129-BA77-435A-A67E-61F4E341E8F7}"/>
              </a:ext>
            </a:extLst>
          </p:cNvPr>
          <p:cNvSpPr txBox="1">
            <a:spLocks noGrp="1"/>
          </p:cNvSpPr>
          <p:nvPr>
            <p:ph idx="1"/>
          </p:nvPr>
        </p:nvSpPr>
        <p:spPr>
          <a:xfrm>
            <a:off x="620813" y="1823295"/>
            <a:ext cx="7288746" cy="4617308"/>
          </a:xfrm>
        </p:spPr>
        <p:txBody>
          <a:bodyPr>
            <a:noAutofit/>
          </a:bodyPr>
          <a:lstStyle/>
          <a:p>
            <a:pPr lvl="0"/>
            <a:r>
              <a:rPr lang="en-GB" sz="2000" dirty="0">
                <a:latin typeface="Calibri"/>
              </a:rPr>
              <a:t>Moving to a competence-oriented approach in education, training and learning represents a </a:t>
            </a:r>
            <a:r>
              <a:rPr lang="en-GB" sz="2800" b="1" dirty="0">
                <a:latin typeface="Calibri"/>
              </a:rPr>
              <a:t>paradigm shift</a:t>
            </a:r>
            <a:r>
              <a:rPr lang="en-GB" sz="2000" dirty="0">
                <a:latin typeface="Calibri"/>
              </a:rPr>
              <a:t>.</a:t>
            </a:r>
          </a:p>
          <a:p>
            <a:pPr lvl="0"/>
            <a:r>
              <a:rPr lang="en-GB" sz="2000" dirty="0">
                <a:latin typeface="Calibri"/>
              </a:rPr>
              <a:t>It impacts not only on the structure of curricula, but also changes the organisation of learning. Often requires…</a:t>
            </a:r>
          </a:p>
          <a:p>
            <a:pPr lvl="0">
              <a:buFont typeface="Arial" pitchFamily="34"/>
              <a:buChar char="•"/>
            </a:pPr>
            <a:r>
              <a:rPr lang="en-GB" sz="2000" b="1" dirty="0">
                <a:latin typeface="Calibri"/>
              </a:rPr>
              <a:t> cross-curricular approaches</a:t>
            </a:r>
          </a:p>
          <a:p>
            <a:pPr lvl="0">
              <a:buFont typeface="Arial" pitchFamily="34"/>
              <a:buChar char="•"/>
            </a:pPr>
            <a:r>
              <a:rPr lang="en-GB" sz="2000" dirty="0">
                <a:latin typeface="Calibri"/>
              </a:rPr>
              <a:t> greater emphasis on </a:t>
            </a:r>
            <a:r>
              <a:rPr lang="en-GB" sz="2000" b="1" dirty="0">
                <a:latin typeface="Calibri"/>
              </a:rPr>
              <a:t>interactive</a:t>
            </a:r>
            <a:r>
              <a:rPr lang="en-GB" sz="2000" dirty="0">
                <a:latin typeface="Calibri"/>
              </a:rPr>
              <a:t> learning and teaching styles</a:t>
            </a:r>
          </a:p>
          <a:p>
            <a:pPr lvl="0">
              <a:buFont typeface="Arial" pitchFamily="34"/>
              <a:buChar char="•"/>
            </a:pPr>
            <a:r>
              <a:rPr lang="en-GB" sz="2000" dirty="0">
                <a:latin typeface="Calibri"/>
              </a:rPr>
              <a:t> combining formal with non-formal and informal learning</a:t>
            </a:r>
          </a:p>
          <a:p>
            <a:pPr lvl="0">
              <a:buFont typeface="Arial" pitchFamily="34"/>
              <a:buChar char="•"/>
            </a:pPr>
            <a:r>
              <a:rPr lang="en-GB" sz="2000" dirty="0">
                <a:latin typeface="Calibri"/>
              </a:rPr>
              <a:t> more </a:t>
            </a:r>
            <a:r>
              <a:rPr lang="en-GB" sz="2000" b="1" dirty="0">
                <a:latin typeface="Calibri"/>
              </a:rPr>
              <a:t>collaboration</a:t>
            </a:r>
            <a:r>
              <a:rPr lang="en-GB" sz="2000" dirty="0">
                <a:latin typeface="Calibri"/>
              </a:rPr>
              <a:t> with non-education stakeholders and local community</a:t>
            </a:r>
          </a:p>
          <a:p>
            <a:pPr lvl="0">
              <a:buFont typeface="Arial" pitchFamily="34"/>
              <a:buChar char="•"/>
            </a:pPr>
            <a:r>
              <a:rPr lang="en-GB" sz="2000" dirty="0">
                <a:latin typeface="Calibri"/>
              </a:rPr>
              <a:t> new role of the teacher, trainer and educator in guiding learning processes </a:t>
            </a:r>
          </a:p>
          <a:p>
            <a:pPr lvl="0">
              <a:buFont typeface="Arial" pitchFamily="34"/>
              <a:buChar char="•"/>
            </a:pPr>
            <a:r>
              <a:rPr lang="en-GB" sz="2000" dirty="0">
                <a:latin typeface="Calibri"/>
              </a:rPr>
              <a:t> new approaches to assessment.</a:t>
            </a:r>
            <a:endParaRPr lang="pt-PT" sz="2000" dirty="0">
              <a:latin typeface="Calibri"/>
            </a:endParaRPr>
          </a:p>
        </p:txBody>
      </p:sp>
      <p:pic>
        <p:nvPicPr>
          <p:cNvPr id="4" name="Picture 3">
            <a:extLst>
              <a:ext uri="{FF2B5EF4-FFF2-40B4-BE49-F238E27FC236}">
                <a16:creationId xmlns:a16="http://schemas.microsoft.com/office/drawing/2014/main" id="{C62E369A-1544-446C-AF2D-27A60E368FEC}"/>
              </a:ext>
            </a:extLst>
          </p:cNvPr>
          <p:cNvPicPr>
            <a:picLocks noChangeAspect="1"/>
          </p:cNvPicPr>
          <p:nvPr/>
        </p:nvPicPr>
        <p:blipFill>
          <a:blip r:embed="rId4"/>
          <a:stretch>
            <a:fillRect/>
          </a:stretch>
        </p:blipFill>
        <p:spPr>
          <a:xfrm>
            <a:off x="8035290" y="14630"/>
            <a:ext cx="4156706" cy="6235065"/>
          </a:xfrm>
          <a:prstGeom prst="rect">
            <a:avLst/>
          </a:prstGeom>
          <a:noFill/>
          <a:ln cap="flat">
            <a:no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F87-F302-4828-85C3-F191BC1543EC}"/>
              </a:ext>
            </a:extLst>
          </p:cNvPr>
          <p:cNvSpPr txBox="1">
            <a:spLocks noGrp="1"/>
          </p:cNvSpPr>
          <p:nvPr>
            <p:ph type="title"/>
          </p:nvPr>
        </p:nvSpPr>
        <p:spPr>
          <a:xfrm>
            <a:off x="731520" y="642594"/>
            <a:ext cx="11074398" cy="1371600"/>
          </a:xfrm>
        </p:spPr>
        <p:txBody>
          <a:bodyPr/>
          <a:lstStyle/>
          <a:p>
            <a:pPr lvl="0"/>
            <a:r>
              <a:rPr lang="pt-PT"/>
              <a:t>Competence oriented approach</a:t>
            </a:r>
          </a:p>
        </p:txBody>
      </p:sp>
      <p:sp>
        <p:nvSpPr>
          <p:cNvPr id="3" name="Content Placeholder 2">
            <a:extLst>
              <a:ext uri="{FF2B5EF4-FFF2-40B4-BE49-F238E27FC236}">
                <a16:creationId xmlns:a16="http://schemas.microsoft.com/office/drawing/2014/main" id="{03681147-C867-4949-9484-C3776D61007E}"/>
              </a:ext>
            </a:extLst>
          </p:cNvPr>
          <p:cNvSpPr txBox="1">
            <a:spLocks noGrp="1"/>
          </p:cNvSpPr>
          <p:nvPr>
            <p:ph idx="1"/>
          </p:nvPr>
        </p:nvSpPr>
        <p:spPr>
          <a:xfrm>
            <a:off x="375288" y="4791135"/>
            <a:ext cx="10365108" cy="1156158"/>
          </a:xfrm>
        </p:spPr>
        <p:txBody>
          <a:bodyPr/>
          <a:lstStyle/>
          <a:p>
            <a:pPr lvl="0">
              <a:lnSpc>
                <a:spcPct val="100000"/>
              </a:lnSpc>
            </a:pPr>
            <a:r>
              <a:rPr lang="en-US" sz="2000" dirty="0">
                <a:latin typeface="Calibri"/>
              </a:rPr>
              <a:t>offers opportunities for innovation, collaboration and cross-discipline learning;</a:t>
            </a:r>
          </a:p>
          <a:p>
            <a:pPr lvl="0">
              <a:lnSpc>
                <a:spcPct val="100000"/>
              </a:lnSpc>
            </a:pPr>
            <a:r>
              <a:rPr lang="en-US" sz="2000" dirty="0">
                <a:latin typeface="Calibri"/>
              </a:rPr>
              <a:t>puts learners at the centre and asks for their active participation.</a:t>
            </a:r>
          </a:p>
        </p:txBody>
      </p:sp>
      <p:sp>
        <p:nvSpPr>
          <p:cNvPr id="4" name="Rectangle: Rounded Corners 3">
            <a:extLst>
              <a:ext uri="{FF2B5EF4-FFF2-40B4-BE49-F238E27FC236}">
                <a16:creationId xmlns:a16="http://schemas.microsoft.com/office/drawing/2014/main" id="{6534FAB5-BDC6-4709-BBC6-C9F8AA70A225}"/>
              </a:ext>
            </a:extLst>
          </p:cNvPr>
          <p:cNvSpPr/>
          <p:nvPr/>
        </p:nvSpPr>
        <p:spPr>
          <a:xfrm>
            <a:off x="810258" y="2257425"/>
            <a:ext cx="1794510" cy="153162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FFFFFF"/>
                </a:solidFill>
                <a:uFillTx/>
                <a:latin typeface="Calibri" pitchFamily="34"/>
                <a:cs typeface="Calibri" pitchFamily="34"/>
              </a:rPr>
              <a:t>Competence Oriented Approach</a:t>
            </a:r>
          </a:p>
        </p:txBody>
      </p:sp>
      <p:sp>
        <p:nvSpPr>
          <p:cNvPr id="5" name="Arrow: Right 4">
            <a:extLst>
              <a:ext uri="{FF2B5EF4-FFF2-40B4-BE49-F238E27FC236}">
                <a16:creationId xmlns:a16="http://schemas.microsoft.com/office/drawing/2014/main" id="{403EB576-C972-47CB-9994-3D11D26DD9F9}"/>
              </a:ext>
            </a:extLst>
          </p:cNvPr>
          <p:cNvSpPr/>
          <p:nvPr/>
        </p:nvSpPr>
        <p:spPr>
          <a:xfrm>
            <a:off x="2683507" y="2358941"/>
            <a:ext cx="1085850" cy="217170"/>
          </a:xfrm>
          <a:custGeom>
            <a:avLst>
              <a:gd name="f0" fmla="val 1944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FFFFFF"/>
              </a:solidFill>
              <a:uFillTx/>
              <a:latin typeface="Tw Cen MT"/>
            </a:endParaRPr>
          </a:p>
        </p:txBody>
      </p:sp>
      <p:sp>
        <p:nvSpPr>
          <p:cNvPr id="6" name="Arrow: Right 5">
            <a:extLst>
              <a:ext uri="{FF2B5EF4-FFF2-40B4-BE49-F238E27FC236}">
                <a16:creationId xmlns:a16="http://schemas.microsoft.com/office/drawing/2014/main" id="{A89C67C3-BC97-4788-9BFD-C50645907832}"/>
              </a:ext>
            </a:extLst>
          </p:cNvPr>
          <p:cNvSpPr/>
          <p:nvPr/>
        </p:nvSpPr>
        <p:spPr>
          <a:xfrm>
            <a:off x="2683507" y="2759046"/>
            <a:ext cx="1085850" cy="217170"/>
          </a:xfrm>
          <a:custGeom>
            <a:avLst>
              <a:gd name="f0" fmla="val 1944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FFFFFF"/>
              </a:solidFill>
              <a:uFillTx/>
              <a:latin typeface="Tw Cen MT"/>
            </a:endParaRPr>
          </a:p>
        </p:txBody>
      </p:sp>
      <p:sp>
        <p:nvSpPr>
          <p:cNvPr id="7" name="Arrow: Right 6">
            <a:extLst>
              <a:ext uri="{FF2B5EF4-FFF2-40B4-BE49-F238E27FC236}">
                <a16:creationId xmlns:a16="http://schemas.microsoft.com/office/drawing/2014/main" id="{F6EC3A8D-9A3C-437B-B8F0-20A550E1571C}"/>
              </a:ext>
            </a:extLst>
          </p:cNvPr>
          <p:cNvSpPr/>
          <p:nvPr/>
        </p:nvSpPr>
        <p:spPr>
          <a:xfrm>
            <a:off x="2683507" y="3159160"/>
            <a:ext cx="1085850" cy="217170"/>
          </a:xfrm>
          <a:custGeom>
            <a:avLst>
              <a:gd name="f0" fmla="val 1944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FFFFFF"/>
              </a:solidFill>
              <a:uFillTx/>
              <a:latin typeface="Tw Cen MT"/>
            </a:endParaRPr>
          </a:p>
        </p:txBody>
      </p:sp>
      <p:sp>
        <p:nvSpPr>
          <p:cNvPr id="8" name="TextBox 7">
            <a:extLst>
              <a:ext uri="{FF2B5EF4-FFF2-40B4-BE49-F238E27FC236}">
                <a16:creationId xmlns:a16="http://schemas.microsoft.com/office/drawing/2014/main" id="{04ECC0FF-BD78-41DD-9D7F-304305EC253A}"/>
              </a:ext>
            </a:extLst>
          </p:cNvPr>
          <p:cNvSpPr txBox="1"/>
          <p:nvPr/>
        </p:nvSpPr>
        <p:spPr>
          <a:xfrm>
            <a:off x="3769357" y="2239694"/>
            <a:ext cx="2059942"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000000"/>
                </a:solidFill>
                <a:uFillTx/>
                <a:latin typeface="Calibri" pitchFamily="34"/>
                <a:cs typeface="Calibri" pitchFamily="34"/>
              </a:rPr>
              <a:t>Project based</a:t>
            </a:r>
          </a:p>
        </p:txBody>
      </p:sp>
      <p:sp>
        <p:nvSpPr>
          <p:cNvPr id="9" name="TextBox 8">
            <a:extLst>
              <a:ext uri="{FF2B5EF4-FFF2-40B4-BE49-F238E27FC236}">
                <a16:creationId xmlns:a16="http://schemas.microsoft.com/office/drawing/2014/main" id="{04DE87B9-7D0D-4AE8-85D7-4B6D2D1EE618}"/>
              </a:ext>
            </a:extLst>
          </p:cNvPr>
          <p:cNvSpPr txBox="1"/>
          <p:nvPr/>
        </p:nvSpPr>
        <p:spPr>
          <a:xfrm>
            <a:off x="3848096" y="3047219"/>
            <a:ext cx="2617470"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000000"/>
                </a:solidFill>
                <a:uFillTx/>
                <a:latin typeface="Calibri" pitchFamily="34"/>
                <a:cs typeface="Calibri" pitchFamily="34"/>
              </a:rPr>
              <a:t>Arts based</a:t>
            </a:r>
          </a:p>
        </p:txBody>
      </p:sp>
      <p:sp>
        <p:nvSpPr>
          <p:cNvPr id="10" name="TextBox 9">
            <a:extLst>
              <a:ext uri="{FF2B5EF4-FFF2-40B4-BE49-F238E27FC236}">
                <a16:creationId xmlns:a16="http://schemas.microsoft.com/office/drawing/2014/main" id="{120D1A2D-CBBA-4F4B-9EC7-3C9E5B4163A8}"/>
              </a:ext>
            </a:extLst>
          </p:cNvPr>
          <p:cNvSpPr txBox="1"/>
          <p:nvPr/>
        </p:nvSpPr>
        <p:spPr>
          <a:xfrm>
            <a:off x="3769357" y="2605957"/>
            <a:ext cx="2617470"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000000"/>
                </a:solidFill>
                <a:uFillTx/>
                <a:latin typeface="Calibri" pitchFamily="34"/>
                <a:cs typeface="Calibri" pitchFamily="34"/>
              </a:rPr>
              <a:t>Inquiry based</a:t>
            </a:r>
          </a:p>
        </p:txBody>
      </p:sp>
      <p:sp>
        <p:nvSpPr>
          <p:cNvPr id="11" name="Arrow: Right 10">
            <a:extLst>
              <a:ext uri="{FF2B5EF4-FFF2-40B4-BE49-F238E27FC236}">
                <a16:creationId xmlns:a16="http://schemas.microsoft.com/office/drawing/2014/main" id="{0269B9B5-8A62-4C6E-857D-FD8E6B025180}"/>
              </a:ext>
            </a:extLst>
          </p:cNvPr>
          <p:cNvSpPr/>
          <p:nvPr/>
        </p:nvSpPr>
        <p:spPr>
          <a:xfrm>
            <a:off x="2683507" y="3554108"/>
            <a:ext cx="1085850" cy="217170"/>
          </a:xfrm>
          <a:custGeom>
            <a:avLst>
              <a:gd name="f0" fmla="val 1944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FFFFFF"/>
              </a:solidFill>
              <a:uFillTx/>
              <a:latin typeface="Tw Cen MT"/>
            </a:endParaRPr>
          </a:p>
        </p:txBody>
      </p:sp>
      <p:sp>
        <p:nvSpPr>
          <p:cNvPr id="12" name="Rectangle 11">
            <a:extLst>
              <a:ext uri="{FF2B5EF4-FFF2-40B4-BE49-F238E27FC236}">
                <a16:creationId xmlns:a16="http://schemas.microsoft.com/office/drawing/2014/main" id="{7541705D-728D-45A0-8D2A-4F0C14CD7388}"/>
              </a:ext>
            </a:extLst>
          </p:cNvPr>
          <p:cNvSpPr/>
          <p:nvPr/>
        </p:nvSpPr>
        <p:spPr>
          <a:xfrm>
            <a:off x="3848096" y="3429000"/>
            <a:ext cx="2983577"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Experiential or work-based</a:t>
            </a:r>
            <a:endParaRPr lang="pt-PT" sz="2000" b="0" i="0" u="none" strike="noStrike" kern="1200" cap="none" spc="0" baseline="0">
              <a:solidFill>
                <a:srgbClr val="000000"/>
              </a:solidFill>
              <a:uFillTx/>
              <a:latin typeface="Tw Cen MT"/>
            </a:endParaRPr>
          </a:p>
        </p:txBody>
      </p:sp>
      <p:sp>
        <p:nvSpPr>
          <p:cNvPr id="13" name="Arrow: Right 12">
            <a:extLst>
              <a:ext uri="{FF2B5EF4-FFF2-40B4-BE49-F238E27FC236}">
                <a16:creationId xmlns:a16="http://schemas.microsoft.com/office/drawing/2014/main" id="{51376A63-91DC-4571-BD88-AB168F85F97A}"/>
              </a:ext>
            </a:extLst>
          </p:cNvPr>
          <p:cNvSpPr/>
          <p:nvPr/>
        </p:nvSpPr>
        <p:spPr>
          <a:xfrm rot="5400013">
            <a:off x="1401061" y="3874129"/>
            <a:ext cx="612803" cy="584201"/>
          </a:xfrm>
          <a:custGeom>
            <a:avLst>
              <a:gd name="f0" fmla="val 1130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33CC"/>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FFFFFF"/>
              </a:solidFill>
              <a:uFillTx/>
              <a:latin typeface="Tw Cen MT"/>
            </a:endParaRPr>
          </a:p>
        </p:txBody>
      </p:sp>
      <p:sp>
        <p:nvSpPr>
          <p:cNvPr id="14" name="Rectangle 13">
            <a:extLst>
              <a:ext uri="{FF2B5EF4-FFF2-40B4-BE49-F238E27FC236}">
                <a16:creationId xmlns:a16="http://schemas.microsoft.com/office/drawing/2014/main" id="{656340A7-F6DE-44F4-BC1F-CA06639AC7FC}"/>
              </a:ext>
            </a:extLst>
          </p:cNvPr>
          <p:cNvSpPr/>
          <p:nvPr/>
        </p:nvSpPr>
        <p:spPr>
          <a:xfrm>
            <a:off x="6602726" y="1774182"/>
            <a:ext cx="5490213" cy="1015660"/>
          </a:xfrm>
          <a:prstGeom prst="rect">
            <a:avLst/>
          </a:prstGeom>
          <a:noFill/>
          <a:ln w="9528" cap="flat">
            <a:solidFill>
              <a:srgbClr val="FF33CC"/>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Digital technologies used in project-based learning, for example, improve the studying process and support the development of digital competences. </a:t>
            </a:r>
            <a:endParaRPr lang="pt-PT" sz="2000" b="0" i="0" u="none" strike="noStrike" kern="1200" cap="none" spc="0" baseline="0">
              <a:solidFill>
                <a:srgbClr val="000000"/>
              </a:solidFill>
              <a:uFillTx/>
              <a:latin typeface="Tw Cen M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3232-307C-4C36-9C4A-B4F518E2EC7B}"/>
              </a:ext>
            </a:extLst>
          </p:cNvPr>
          <p:cNvSpPr txBox="1">
            <a:spLocks noGrp="1"/>
          </p:cNvSpPr>
          <p:nvPr>
            <p:ph type="title"/>
          </p:nvPr>
        </p:nvSpPr>
        <p:spPr/>
        <p:txBody>
          <a:bodyPr/>
          <a:lstStyle/>
          <a:p>
            <a:pPr lvl="0"/>
            <a:r>
              <a:rPr lang="pt-PT"/>
              <a:t>In this presentation…</a:t>
            </a:r>
          </a:p>
        </p:txBody>
      </p:sp>
      <p:sp>
        <p:nvSpPr>
          <p:cNvPr id="3" name="Content Placeholder 2">
            <a:extLst>
              <a:ext uri="{FF2B5EF4-FFF2-40B4-BE49-F238E27FC236}">
                <a16:creationId xmlns:a16="http://schemas.microsoft.com/office/drawing/2014/main" id="{EF956ADD-59B0-4AD7-956E-C15460F322E9}"/>
              </a:ext>
            </a:extLst>
          </p:cNvPr>
          <p:cNvSpPr txBox="1">
            <a:spLocks noGrp="1"/>
          </p:cNvSpPr>
          <p:nvPr>
            <p:ph idx="1"/>
          </p:nvPr>
        </p:nvSpPr>
        <p:spPr/>
        <p:txBody>
          <a:bodyPr/>
          <a:lstStyle/>
          <a:p>
            <a:pPr lvl="0"/>
            <a:r>
              <a:rPr lang="pt-PT" dirty="0" err="1"/>
              <a:t>What</a:t>
            </a:r>
            <a:r>
              <a:rPr lang="pt-PT" dirty="0"/>
              <a:t> </a:t>
            </a:r>
            <a:r>
              <a:rPr lang="pt-PT" dirty="0" err="1"/>
              <a:t>is</a:t>
            </a:r>
            <a:r>
              <a:rPr lang="pt-PT" dirty="0"/>
              <a:t> a </a:t>
            </a:r>
            <a:r>
              <a:rPr lang="pt-PT" dirty="0" err="1"/>
              <a:t>key</a:t>
            </a:r>
            <a:r>
              <a:rPr lang="pt-PT" dirty="0"/>
              <a:t> </a:t>
            </a:r>
            <a:r>
              <a:rPr lang="pt-PT" dirty="0" err="1"/>
              <a:t>competence</a:t>
            </a:r>
            <a:endParaRPr lang="pt-PT" dirty="0"/>
          </a:p>
          <a:p>
            <a:pPr lvl="0"/>
            <a:r>
              <a:rPr lang="en-US" dirty="0"/>
              <a:t>Key Competences for Lifelong Learning – A European Reference Framework</a:t>
            </a:r>
          </a:p>
          <a:p>
            <a:pPr lvl="0"/>
            <a:r>
              <a:rPr lang="pt-PT" dirty="0"/>
              <a:t>Entrepreneurship </a:t>
            </a:r>
            <a:r>
              <a:rPr lang="pt-PT" dirty="0" err="1"/>
              <a:t>key</a:t>
            </a:r>
            <a:r>
              <a:rPr lang="pt-PT" dirty="0"/>
              <a:t> </a:t>
            </a:r>
            <a:r>
              <a:rPr lang="pt-PT" dirty="0" err="1"/>
              <a:t>competence</a:t>
            </a:r>
            <a:endParaRPr lang="pt-PT" dirty="0"/>
          </a:p>
          <a:p>
            <a:pPr lvl="0"/>
            <a:r>
              <a:rPr lang="pt-PT" dirty="0" err="1"/>
              <a:t>EntreComp</a:t>
            </a:r>
            <a:endParaRPr lang="pt-PT" dirty="0"/>
          </a:p>
          <a:p>
            <a:pPr lvl="0"/>
            <a:r>
              <a:rPr lang="pt-PT" dirty="0" err="1"/>
              <a:t>Competence</a:t>
            </a:r>
            <a:r>
              <a:rPr lang="pt-PT" dirty="0"/>
              <a:t> </a:t>
            </a:r>
            <a:r>
              <a:rPr lang="pt-PT" dirty="0" err="1"/>
              <a:t>Oriented</a:t>
            </a:r>
            <a:r>
              <a:rPr lang="pt-PT" dirty="0"/>
              <a:t> </a:t>
            </a:r>
            <a:r>
              <a:rPr lang="pt-PT" dirty="0" err="1"/>
              <a:t>Approach</a:t>
            </a:r>
            <a:endParaRPr lang="pt-PT" dirty="0"/>
          </a:p>
          <a:p>
            <a:pPr lvl="0"/>
            <a:r>
              <a:rPr lang="pt-PT" dirty="0" err="1"/>
              <a:t>Being</a:t>
            </a:r>
            <a:r>
              <a:rPr lang="pt-PT" dirty="0"/>
              <a:t> na </a:t>
            </a:r>
            <a:r>
              <a:rPr lang="pt-PT" dirty="0" err="1"/>
              <a:t>entrepreneurial</a:t>
            </a:r>
            <a:r>
              <a:rPr lang="pt-PT" dirty="0"/>
              <a:t> </a:t>
            </a:r>
            <a:r>
              <a:rPr lang="pt-PT" dirty="0" err="1"/>
              <a:t>teacher</a:t>
            </a:r>
            <a:endParaRPr lang="pt-PT" dirty="0"/>
          </a:p>
          <a:p>
            <a:pPr lvl="0"/>
            <a:r>
              <a:rPr lang="en-GB" dirty="0"/>
              <a:t>6 guiding principles for developing students’ entrepreneurial competences </a:t>
            </a:r>
            <a:endParaRPr lang="pt-PT" dirty="0"/>
          </a:p>
          <a:p>
            <a:pPr lvl="0"/>
            <a:endParaRPr lang="pt-PT" dirty="0"/>
          </a:p>
        </p:txBody>
      </p:sp>
      <p:pic>
        <p:nvPicPr>
          <p:cNvPr id="4" name="Picture 3">
            <a:extLst>
              <a:ext uri="{FF2B5EF4-FFF2-40B4-BE49-F238E27FC236}">
                <a16:creationId xmlns:a16="http://schemas.microsoft.com/office/drawing/2014/main" id="{77CA7D0F-583D-406C-97E2-E543F5E698E3}"/>
              </a:ext>
            </a:extLst>
          </p:cNvPr>
          <p:cNvPicPr>
            <a:picLocks noChangeAspect="1"/>
          </p:cNvPicPr>
          <p:nvPr/>
        </p:nvPicPr>
        <p:blipFill>
          <a:blip r:embed="rId3"/>
          <a:stretch>
            <a:fillRect/>
          </a:stretch>
        </p:blipFill>
        <p:spPr>
          <a:xfrm>
            <a:off x="8368178" y="168336"/>
            <a:ext cx="3500067" cy="2333375"/>
          </a:xfrm>
          <a:prstGeom prst="rect">
            <a:avLst/>
          </a:prstGeom>
          <a:noFill/>
          <a:ln cap="flat">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4D14-DE65-4216-830C-09A2CD4DAAD6}"/>
              </a:ext>
            </a:extLst>
          </p:cNvPr>
          <p:cNvSpPr txBox="1">
            <a:spLocks noGrp="1"/>
          </p:cNvSpPr>
          <p:nvPr>
            <p:ph type="title"/>
          </p:nvPr>
        </p:nvSpPr>
        <p:spPr>
          <a:xfrm>
            <a:off x="731520" y="642594"/>
            <a:ext cx="11074398" cy="1371600"/>
          </a:xfrm>
        </p:spPr>
        <p:txBody>
          <a:bodyPr/>
          <a:lstStyle/>
          <a:p>
            <a:pPr lvl="0"/>
            <a:r>
              <a:rPr lang="pt-PT"/>
              <a:t>Competence oriented approach</a:t>
            </a:r>
          </a:p>
        </p:txBody>
      </p:sp>
      <p:sp>
        <p:nvSpPr>
          <p:cNvPr id="3" name="Rectangle: Rounded Corners 3">
            <a:extLst>
              <a:ext uri="{FF2B5EF4-FFF2-40B4-BE49-F238E27FC236}">
                <a16:creationId xmlns:a16="http://schemas.microsoft.com/office/drawing/2014/main" id="{C46F5AC6-7DEF-436D-8BE8-AC872B8655FB}"/>
              </a:ext>
            </a:extLst>
          </p:cNvPr>
          <p:cNvSpPr/>
          <p:nvPr/>
        </p:nvSpPr>
        <p:spPr>
          <a:xfrm>
            <a:off x="3837307" y="1761472"/>
            <a:ext cx="3966209" cy="102870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683C6"/>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Calibri"/>
              </a:rPr>
              <a:t>Variety of learning environments</a:t>
            </a:r>
            <a:endParaRPr lang="pt-PT" sz="2800" b="0" i="0" u="none" strike="noStrike" kern="1200" cap="none" spc="0" baseline="0">
              <a:solidFill>
                <a:srgbClr val="FFFFFF"/>
              </a:solidFill>
              <a:uFillTx/>
              <a:latin typeface="Tw Cen MT"/>
            </a:endParaRPr>
          </a:p>
        </p:txBody>
      </p:sp>
      <p:pic>
        <p:nvPicPr>
          <p:cNvPr id="4" name="Picture 7">
            <a:extLst>
              <a:ext uri="{FF2B5EF4-FFF2-40B4-BE49-F238E27FC236}">
                <a16:creationId xmlns:a16="http://schemas.microsoft.com/office/drawing/2014/main" id="{B4ED56FF-ED51-40F4-856D-20F184124684}"/>
              </a:ext>
            </a:extLst>
          </p:cNvPr>
          <p:cNvPicPr>
            <a:picLocks noChangeAspect="1"/>
          </p:cNvPicPr>
          <p:nvPr/>
        </p:nvPicPr>
        <p:blipFill>
          <a:blip r:embed="rId4"/>
          <a:stretch>
            <a:fillRect/>
          </a:stretch>
        </p:blipFill>
        <p:spPr>
          <a:xfrm>
            <a:off x="7706362" y="1455861"/>
            <a:ext cx="4160520" cy="2773676"/>
          </a:xfrm>
          <a:prstGeom prst="rect">
            <a:avLst/>
          </a:prstGeom>
          <a:noFill/>
          <a:ln cap="flat">
            <a:noFill/>
          </a:ln>
        </p:spPr>
      </p:pic>
      <p:pic>
        <p:nvPicPr>
          <p:cNvPr id="5" name="Picture 8">
            <a:extLst>
              <a:ext uri="{FF2B5EF4-FFF2-40B4-BE49-F238E27FC236}">
                <a16:creationId xmlns:a16="http://schemas.microsoft.com/office/drawing/2014/main" id="{DED4448A-CCB2-4CCA-B36F-D46AACE71270}"/>
              </a:ext>
            </a:extLst>
          </p:cNvPr>
          <p:cNvPicPr>
            <a:picLocks noChangeAspect="1"/>
          </p:cNvPicPr>
          <p:nvPr/>
        </p:nvPicPr>
        <p:blipFill>
          <a:blip r:embed="rId5"/>
          <a:stretch>
            <a:fillRect/>
          </a:stretch>
        </p:blipFill>
        <p:spPr>
          <a:xfrm>
            <a:off x="0" y="1735028"/>
            <a:ext cx="3950336" cy="2633554"/>
          </a:xfrm>
          <a:prstGeom prst="rect">
            <a:avLst/>
          </a:prstGeom>
          <a:noFill/>
          <a:ln cap="flat">
            <a:noFill/>
          </a:ln>
        </p:spPr>
      </p:pic>
      <p:pic>
        <p:nvPicPr>
          <p:cNvPr id="6" name="Picture 9">
            <a:extLst>
              <a:ext uri="{FF2B5EF4-FFF2-40B4-BE49-F238E27FC236}">
                <a16:creationId xmlns:a16="http://schemas.microsoft.com/office/drawing/2014/main" id="{77633992-F85D-4C73-B525-A592D3F5D378}"/>
              </a:ext>
            </a:extLst>
          </p:cNvPr>
          <p:cNvPicPr>
            <a:picLocks noChangeAspect="1"/>
          </p:cNvPicPr>
          <p:nvPr/>
        </p:nvPicPr>
        <p:blipFill>
          <a:blip r:embed="rId6"/>
          <a:stretch>
            <a:fillRect/>
          </a:stretch>
        </p:blipFill>
        <p:spPr>
          <a:xfrm>
            <a:off x="-4443" y="3891915"/>
            <a:ext cx="3954779" cy="2966085"/>
          </a:xfrm>
          <a:prstGeom prst="rect">
            <a:avLst/>
          </a:prstGeom>
          <a:noFill/>
          <a:ln cap="flat">
            <a:noFill/>
          </a:ln>
        </p:spPr>
      </p:pic>
      <p:pic>
        <p:nvPicPr>
          <p:cNvPr id="7" name="Picture 10">
            <a:extLst>
              <a:ext uri="{FF2B5EF4-FFF2-40B4-BE49-F238E27FC236}">
                <a16:creationId xmlns:a16="http://schemas.microsoft.com/office/drawing/2014/main" id="{6564201E-DB9B-4B8D-B383-0675FCBE34C0}"/>
              </a:ext>
            </a:extLst>
          </p:cNvPr>
          <p:cNvPicPr>
            <a:picLocks noChangeAspect="1"/>
          </p:cNvPicPr>
          <p:nvPr/>
        </p:nvPicPr>
        <p:blipFill>
          <a:blip r:embed="rId7"/>
          <a:stretch>
            <a:fillRect/>
          </a:stretch>
        </p:blipFill>
        <p:spPr>
          <a:xfrm>
            <a:off x="3853181" y="3891915"/>
            <a:ext cx="4449132" cy="2966085"/>
          </a:xfrm>
          <a:prstGeom prst="rect">
            <a:avLst/>
          </a:prstGeom>
          <a:noFill/>
          <a:ln cap="flat">
            <a:noFill/>
          </a:ln>
        </p:spPr>
      </p:pic>
      <p:pic>
        <p:nvPicPr>
          <p:cNvPr id="8" name="Picture 11">
            <a:extLst>
              <a:ext uri="{FF2B5EF4-FFF2-40B4-BE49-F238E27FC236}">
                <a16:creationId xmlns:a16="http://schemas.microsoft.com/office/drawing/2014/main" id="{63FB8B23-9794-4A9F-AE63-BB03FBE53093}"/>
              </a:ext>
            </a:extLst>
          </p:cNvPr>
          <p:cNvPicPr>
            <a:picLocks noChangeAspect="1"/>
          </p:cNvPicPr>
          <p:nvPr/>
        </p:nvPicPr>
        <p:blipFill>
          <a:blip r:embed="rId8"/>
          <a:stretch>
            <a:fillRect/>
          </a:stretch>
        </p:blipFill>
        <p:spPr>
          <a:xfrm>
            <a:off x="8031476" y="3566160"/>
            <a:ext cx="4160520" cy="2773676"/>
          </a:xfrm>
          <a:prstGeom prst="rect">
            <a:avLst/>
          </a:prstGeom>
          <a:noFill/>
          <a:ln cap="flat">
            <a:noFill/>
          </a:ln>
        </p:spPr>
      </p:pic>
      <p:pic>
        <p:nvPicPr>
          <p:cNvPr id="9" name="Picture 12">
            <a:extLst>
              <a:ext uri="{FF2B5EF4-FFF2-40B4-BE49-F238E27FC236}">
                <a16:creationId xmlns:a16="http://schemas.microsoft.com/office/drawing/2014/main" id="{2E8BA0A2-C865-48F6-B0EE-08AE6F44B833}"/>
              </a:ext>
            </a:extLst>
          </p:cNvPr>
          <p:cNvPicPr>
            <a:picLocks noChangeAspect="1"/>
          </p:cNvPicPr>
          <p:nvPr/>
        </p:nvPicPr>
        <p:blipFill>
          <a:blip r:embed="rId9"/>
          <a:stretch>
            <a:fillRect/>
          </a:stretch>
        </p:blipFill>
        <p:spPr>
          <a:xfrm>
            <a:off x="3947775" y="2689204"/>
            <a:ext cx="4083701" cy="2722470"/>
          </a:xfrm>
          <a:prstGeom prst="rect">
            <a:avLst/>
          </a:prstGeom>
          <a:noFill/>
          <a:ln cap="flat">
            <a:noFill/>
          </a:ln>
        </p:spPr>
      </p:pic>
      <p:pic>
        <p:nvPicPr>
          <p:cNvPr id="10" name="Picture 13">
            <a:extLst>
              <a:ext uri="{FF2B5EF4-FFF2-40B4-BE49-F238E27FC236}">
                <a16:creationId xmlns:a16="http://schemas.microsoft.com/office/drawing/2014/main" id="{80ACD758-FFEE-47B6-AA48-787ACF3047A6}"/>
              </a:ext>
            </a:extLst>
          </p:cNvPr>
          <p:cNvPicPr>
            <a:picLocks noChangeAspect="1"/>
          </p:cNvPicPr>
          <p:nvPr/>
        </p:nvPicPr>
        <p:blipFill>
          <a:blip r:embed="rId10"/>
          <a:stretch>
            <a:fillRect/>
          </a:stretch>
        </p:blipFill>
        <p:spPr>
          <a:xfrm>
            <a:off x="-30321" y="609246"/>
            <a:ext cx="4160520" cy="6240779"/>
          </a:xfrm>
          <a:prstGeom prst="rect">
            <a:avLst/>
          </a:prstGeom>
          <a:noFill/>
          <a:ln cap="flat">
            <a:noFill/>
          </a:ln>
        </p:spPr>
      </p:pic>
      <p:pic>
        <p:nvPicPr>
          <p:cNvPr id="11" name="Picture 14">
            <a:extLst>
              <a:ext uri="{FF2B5EF4-FFF2-40B4-BE49-F238E27FC236}">
                <a16:creationId xmlns:a16="http://schemas.microsoft.com/office/drawing/2014/main" id="{CA28479C-6FFE-4012-B40E-5C777A9874D3}"/>
              </a:ext>
            </a:extLst>
          </p:cNvPr>
          <p:cNvPicPr>
            <a:picLocks noChangeAspect="1"/>
          </p:cNvPicPr>
          <p:nvPr/>
        </p:nvPicPr>
        <p:blipFill>
          <a:blip r:embed="rId11"/>
          <a:stretch>
            <a:fillRect/>
          </a:stretch>
        </p:blipFill>
        <p:spPr>
          <a:xfrm>
            <a:off x="8596009" y="8156"/>
            <a:ext cx="3595987" cy="5393990"/>
          </a:xfrm>
          <a:prstGeom prst="rect">
            <a:avLst/>
          </a:prstGeom>
          <a:noFill/>
          <a:ln cap="flat">
            <a:noFill/>
          </a:ln>
        </p:spPr>
      </p:pic>
      <p:pic>
        <p:nvPicPr>
          <p:cNvPr id="12" name="Picture 15">
            <a:extLst>
              <a:ext uri="{FF2B5EF4-FFF2-40B4-BE49-F238E27FC236}">
                <a16:creationId xmlns:a16="http://schemas.microsoft.com/office/drawing/2014/main" id="{73D5BCDF-A026-41F5-B6C8-3A569710F313}"/>
              </a:ext>
            </a:extLst>
          </p:cNvPr>
          <p:cNvPicPr>
            <a:picLocks noChangeAspect="1"/>
          </p:cNvPicPr>
          <p:nvPr/>
        </p:nvPicPr>
        <p:blipFill>
          <a:blip r:embed="rId12"/>
          <a:stretch>
            <a:fillRect/>
          </a:stretch>
        </p:blipFill>
        <p:spPr>
          <a:xfrm>
            <a:off x="6483662" y="3049551"/>
            <a:ext cx="5715000" cy="3800475"/>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0"/>
                                          </p:val>
                                        </p:tav>
                                        <p:tav tm="100000">
                                          <p:val>
                                            <p:strVal val="#ppt_w"/>
                                          </p:val>
                                        </p:tav>
                                      </p:tavLst>
                                    </p:anim>
                                    <p:anim calcmode="lin" valueType="num">
                                      <p:cBhvr>
                                        <p:cTn id="8" dur="500" fill="hold"/>
                                        <p:tgtEl>
                                          <p:spTgt spid="5"/>
                                        </p:tgtEl>
                                        <p:attrNameLst>
                                          <p:attrName>ppt_h</p:attrName>
                                        </p:attrNameLst>
                                      </p:cBhvr>
                                      <p:tavLst>
                                        <p:tav tm="0">
                                          <p:val>
                                            <p:str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0"/>
                                          </p:val>
                                        </p:tav>
                                        <p:tav tm="100000">
                                          <p:val>
                                            <p:strVal val="#ppt_w"/>
                                          </p:val>
                                        </p:tav>
                                      </p:tavLst>
                                    </p:anim>
                                    <p:anim calcmode="lin" valueType="num">
                                      <p:cBhvr>
                                        <p:cTn id="15" dur="500" fill="hold"/>
                                        <p:tgtEl>
                                          <p:spTgt spid="6"/>
                                        </p:tgtEl>
                                        <p:attrNameLst>
                                          <p:attrName>ppt_h</p:attrName>
                                        </p:attrNameLst>
                                      </p:cBhvr>
                                      <p:tavLst>
                                        <p:tav tm="0">
                                          <p:val>
                                            <p:str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0"/>
                                          </p:val>
                                        </p:tav>
                                        <p:tav tm="100000">
                                          <p:val>
                                            <p:strVal val="#ppt_w"/>
                                          </p:val>
                                        </p:tav>
                                      </p:tavLst>
                                    </p:anim>
                                    <p:anim calcmode="lin" valueType="num">
                                      <p:cBhvr>
                                        <p:cTn id="22" dur="500" fill="hold"/>
                                        <p:tgtEl>
                                          <p:spTgt spid="7"/>
                                        </p:tgtEl>
                                        <p:attrNameLst>
                                          <p:attrName>ppt_h</p:attrName>
                                        </p:attrNameLst>
                                      </p:cBhvr>
                                      <p:tavLst>
                                        <p:tav tm="0">
                                          <p:val>
                                            <p:str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strVal val="0"/>
                                          </p:val>
                                        </p:tav>
                                        <p:tav tm="100000">
                                          <p:val>
                                            <p:strVal val="#ppt_w"/>
                                          </p:val>
                                        </p:tav>
                                      </p:tavLst>
                                    </p:anim>
                                    <p:anim calcmode="lin" valueType="num">
                                      <p:cBhvr>
                                        <p:cTn id="29" dur="500" fill="hold"/>
                                        <p:tgtEl>
                                          <p:spTgt spid="4"/>
                                        </p:tgtEl>
                                        <p:attrNameLst>
                                          <p:attrName>ppt_h</p:attrName>
                                        </p:attrNameLst>
                                      </p:cBhvr>
                                      <p:tavLst>
                                        <p:tav tm="0">
                                          <p:val>
                                            <p:str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0"/>
                                          </p:val>
                                        </p:tav>
                                        <p:tav tm="100000">
                                          <p:val>
                                            <p:strVal val="#ppt_w"/>
                                          </p:val>
                                        </p:tav>
                                      </p:tavLst>
                                    </p:anim>
                                    <p:anim calcmode="lin" valueType="num">
                                      <p:cBhvr>
                                        <p:cTn id="36" dur="500" fill="hold"/>
                                        <p:tgtEl>
                                          <p:spTgt spid="8"/>
                                        </p:tgtEl>
                                        <p:attrNameLst>
                                          <p:attrName>ppt_h</p:attrName>
                                        </p:attrNameLst>
                                      </p:cBhvr>
                                      <p:tavLst>
                                        <p:tav tm="0">
                                          <p:val>
                                            <p:str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strVal val="0"/>
                                          </p:val>
                                        </p:tav>
                                        <p:tav tm="100000">
                                          <p:val>
                                            <p:strVal val="#ppt_w"/>
                                          </p:val>
                                        </p:tav>
                                      </p:tavLst>
                                    </p:anim>
                                    <p:anim calcmode="lin" valueType="num">
                                      <p:cBhvr>
                                        <p:cTn id="48" dur="500" fill="hold"/>
                                        <p:tgtEl>
                                          <p:spTgt spid="9"/>
                                        </p:tgtEl>
                                        <p:attrNameLst>
                                          <p:attrName>ppt_h</p:attrName>
                                        </p:attrNameLst>
                                      </p:cBhvr>
                                      <p:tavLst>
                                        <p:tav tm="0">
                                          <p:val>
                                            <p:str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strVal val="0"/>
                                          </p:val>
                                        </p:tav>
                                        <p:tav tm="100000">
                                          <p:val>
                                            <p:strVal val="#ppt_w"/>
                                          </p:val>
                                        </p:tav>
                                      </p:tavLst>
                                    </p:anim>
                                    <p:anim calcmode="lin" valueType="num">
                                      <p:cBhvr>
                                        <p:cTn id="55" dur="500" fill="hold"/>
                                        <p:tgtEl>
                                          <p:spTgt spid="11"/>
                                        </p:tgtEl>
                                        <p:attrNameLst>
                                          <p:attrName>ppt_h</p:attrName>
                                        </p:attrNameLst>
                                      </p:cBhvr>
                                      <p:tavLst>
                                        <p:tav tm="0">
                                          <p:val>
                                            <p:str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strVal val="0"/>
                                          </p:val>
                                        </p:tav>
                                        <p:tav tm="100000">
                                          <p:val>
                                            <p:strVal val="#ppt_w"/>
                                          </p:val>
                                        </p:tav>
                                      </p:tavLst>
                                    </p:anim>
                                    <p:anim calcmode="lin" valueType="num">
                                      <p:cBhvr>
                                        <p:cTn id="62" dur="500" fill="hold"/>
                                        <p:tgtEl>
                                          <p:spTgt spid="12"/>
                                        </p:tgtEl>
                                        <p:attrNameLst>
                                          <p:attrName>ppt_h</p:attrName>
                                        </p:attrNameLst>
                                      </p:cBhvr>
                                      <p:tavLst>
                                        <p:tav tm="0">
                                          <p:val>
                                            <p:strVal val="0"/>
                                          </p:val>
                                        </p:tav>
                                        <p:tav tm="100000">
                                          <p:val>
                                            <p:strVal val="#ppt_h"/>
                                          </p:val>
                                        </p:tav>
                                      </p:tavLst>
                                    </p:anim>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325D-2B89-4F61-A3E0-9DAFC1CB06F1}"/>
              </a:ext>
            </a:extLst>
          </p:cNvPr>
          <p:cNvSpPr txBox="1">
            <a:spLocks noGrp="1"/>
          </p:cNvSpPr>
          <p:nvPr>
            <p:ph type="title"/>
          </p:nvPr>
        </p:nvSpPr>
        <p:spPr>
          <a:xfrm>
            <a:off x="731520" y="642594"/>
            <a:ext cx="11074398" cy="1371600"/>
          </a:xfrm>
        </p:spPr>
        <p:txBody>
          <a:bodyPr/>
          <a:lstStyle/>
          <a:p>
            <a:pPr lvl="0"/>
            <a:r>
              <a:rPr lang="pt-PT"/>
              <a:t>Competence oriented approach</a:t>
            </a:r>
          </a:p>
        </p:txBody>
      </p:sp>
      <p:grpSp>
        <p:nvGrpSpPr>
          <p:cNvPr id="3" name="Diagram 3">
            <a:extLst>
              <a:ext uri="{FF2B5EF4-FFF2-40B4-BE49-F238E27FC236}">
                <a16:creationId xmlns:a16="http://schemas.microsoft.com/office/drawing/2014/main" id="{4A181673-DC47-4613-9CF4-14AA504D75A3}"/>
              </a:ext>
            </a:extLst>
          </p:cNvPr>
          <p:cNvGrpSpPr/>
          <p:nvPr/>
        </p:nvGrpSpPr>
        <p:grpSpPr>
          <a:xfrm>
            <a:off x="6468849" y="419791"/>
            <a:ext cx="5717084" cy="6027377"/>
            <a:chOff x="6468849" y="419791"/>
            <a:chExt cx="5717084" cy="6027377"/>
          </a:xfrm>
        </p:grpSpPr>
        <p:sp>
          <p:nvSpPr>
            <p:cNvPr id="4" name="Freeform: Shape 3">
              <a:extLst>
                <a:ext uri="{FF2B5EF4-FFF2-40B4-BE49-F238E27FC236}">
                  <a16:creationId xmlns:a16="http://schemas.microsoft.com/office/drawing/2014/main" id="{62B88DC0-FD38-4727-AAC9-7421C67802E1}"/>
                </a:ext>
              </a:extLst>
            </p:cNvPr>
            <p:cNvSpPr/>
            <p:nvPr/>
          </p:nvSpPr>
          <p:spPr>
            <a:xfrm>
              <a:off x="8586682" y="3089967"/>
              <a:ext cx="2980267" cy="2980267"/>
            </a:xfrm>
            <a:custGeom>
              <a:avLst/>
              <a:gdLst>
                <a:gd name="f0" fmla="val 10800000"/>
                <a:gd name="f1" fmla="val 5400000"/>
                <a:gd name="f2" fmla="val 180"/>
                <a:gd name="f3" fmla="val w"/>
                <a:gd name="f4" fmla="val h"/>
                <a:gd name="f5" fmla="val 0"/>
                <a:gd name="f6" fmla="val 2980266"/>
                <a:gd name="f7" fmla="val 2115406"/>
                <a:gd name="f8" fmla="val 475169"/>
                <a:gd name="f9" fmla="val 2347223"/>
                <a:gd name="f10" fmla="val 280641"/>
                <a:gd name="f11" fmla="val 2532418"/>
                <a:gd name="f12" fmla="val 436038"/>
                <a:gd name="f13" fmla="val 2381100"/>
                <a:gd name="f14" fmla="val 698113"/>
                <a:gd name="f15" fmla="val 2488696"/>
                <a:gd name="f16" fmla="val 819151"/>
                <a:gd name="f17" fmla="val 2570502"/>
                <a:gd name="f18" fmla="val 960843"/>
                <a:gd name="f19" fmla="val 2621526"/>
                <a:gd name="f20" fmla="val 1114543"/>
                <a:gd name="f21" fmla="val 2924149"/>
                <a:gd name="f22" fmla="val 1114535"/>
                <a:gd name="f23" fmla="val 2966129"/>
                <a:gd name="f24" fmla="val 1352617"/>
                <a:gd name="f25" fmla="val 2681754"/>
                <a:gd name="f26" fmla="val 1456113"/>
                <a:gd name="f27" fmla="val 2686376"/>
                <a:gd name="f28" fmla="val 1617995"/>
                <a:gd name="f29" fmla="val 2657965"/>
                <a:gd name="f30" fmla="val 1779121"/>
                <a:gd name="f31" fmla="val 2598255"/>
                <a:gd name="f32" fmla="val 1929659"/>
                <a:gd name="f33" fmla="val 2830082"/>
                <a:gd name="f34" fmla="val 2124176"/>
                <a:gd name="f35" fmla="val 2709205"/>
                <a:gd name="f36" fmla="val 2333542"/>
                <a:gd name="f37" fmla="val 2424835"/>
                <a:gd name="f38" fmla="val 2230031"/>
                <a:gd name="f39" fmla="val 2324320"/>
                <a:gd name="f40" fmla="val 2357010"/>
                <a:gd name="f41" fmla="val 2198986"/>
                <a:gd name="f42" fmla="val 2462178"/>
                <a:gd name="f43" fmla="val 2056481"/>
                <a:gd name="f44" fmla="val 2539116"/>
                <a:gd name="f45" fmla="val 2109039"/>
                <a:gd name="f46" fmla="val 2837141"/>
                <a:gd name="f47" fmla="val 1881863"/>
                <a:gd name="f48" fmla="val 2919826"/>
                <a:gd name="f49" fmla="val 1730559"/>
                <a:gd name="f50" fmla="val 2657743"/>
                <a:gd name="f51" fmla="val 1571939"/>
                <a:gd name="f52" fmla="val 2690405"/>
                <a:gd name="f53" fmla="val 1408327"/>
                <a:gd name="f54" fmla="val 1249707"/>
                <a:gd name="f55" fmla="val 1098403"/>
                <a:gd name="f56" fmla="val 871227"/>
                <a:gd name="f57" fmla="val 923785"/>
                <a:gd name="f58" fmla="val 2539117"/>
                <a:gd name="f59" fmla="val 781280"/>
                <a:gd name="f60" fmla="val 2462179"/>
                <a:gd name="f61" fmla="val 655947"/>
                <a:gd name="f62" fmla="val 2357011"/>
                <a:gd name="f63" fmla="val 555431"/>
                <a:gd name="f64" fmla="val 2230032"/>
                <a:gd name="f65" fmla="val 271061"/>
                <a:gd name="f66" fmla="val 150184"/>
                <a:gd name="f67" fmla="val 382011"/>
                <a:gd name="f68" fmla="val 1929660"/>
                <a:gd name="f69" fmla="val 322301"/>
                <a:gd name="f70" fmla="val 1779122"/>
                <a:gd name="f71" fmla="val 293890"/>
                <a:gd name="f72" fmla="val 298512"/>
                <a:gd name="f73" fmla="val 1456114"/>
                <a:gd name="f74" fmla="val 14137"/>
                <a:gd name="f75" fmla="val 56117"/>
                <a:gd name="f76" fmla="val 358740"/>
                <a:gd name="f77" fmla="val 409764"/>
                <a:gd name="f78" fmla="val 491570"/>
                <a:gd name="f79" fmla="val 599166"/>
                <a:gd name="f80" fmla="val 447848"/>
                <a:gd name="f81" fmla="val 633043"/>
                <a:gd name="f82" fmla="val 864860"/>
                <a:gd name="f83" fmla="val 1002743"/>
                <a:gd name="f84" fmla="val 390226"/>
                <a:gd name="f85" fmla="val 1156488"/>
                <a:gd name="f86" fmla="val 334267"/>
                <a:gd name="f87" fmla="val 1316713"/>
                <a:gd name="f88" fmla="val 310708"/>
                <a:gd name="f89" fmla="val 1369255"/>
                <a:gd name="f90" fmla="val 12681"/>
                <a:gd name="f91" fmla="val 1611011"/>
                <a:gd name="f92" fmla="val 1663553"/>
                <a:gd name="f93" fmla="val 1823778"/>
                <a:gd name="f94" fmla="val 1977523"/>
                <a:gd name="f95" fmla="+- 0 0 -90"/>
                <a:gd name="f96" fmla="*/ f3 1 2980266"/>
                <a:gd name="f97" fmla="*/ f4 1 2980266"/>
                <a:gd name="f98" fmla="+- f6 0 f5"/>
                <a:gd name="f99" fmla="*/ f95 f0 1"/>
                <a:gd name="f100" fmla="*/ f98 1 2980266"/>
                <a:gd name="f101" fmla="*/ 2115406 f98 1"/>
                <a:gd name="f102" fmla="*/ 475169 f98 1"/>
                <a:gd name="f103" fmla="*/ 2347223 f98 1"/>
                <a:gd name="f104" fmla="*/ 280641 f98 1"/>
                <a:gd name="f105" fmla="*/ 2532418 f98 1"/>
                <a:gd name="f106" fmla="*/ 436038 f98 1"/>
                <a:gd name="f107" fmla="*/ 2381100 f98 1"/>
                <a:gd name="f108" fmla="*/ 698113 f98 1"/>
                <a:gd name="f109" fmla="*/ 2621526 f98 1"/>
                <a:gd name="f110" fmla="*/ 1114543 f98 1"/>
                <a:gd name="f111" fmla="*/ 2924149 f98 1"/>
                <a:gd name="f112" fmla="*/ 1114535 f98 1"/>
                <a:gd name="f113" fmla="*/ 2966129 f98 1"/>
                <a:gd name="f114" fmla="*/ 1352617 f98 1"/>
                <a:gd name="f115" fmla="*/ 2681754 f98 1"/>
                <a:gd name="f116" fmla="*/ 1456113 f98 1"/>
                <a:gd name="f117" fmla="*/ 2598255 f98 1"/>
                <a:gd name="f118" fmla="*/ 1929659 f98 1"/>
                <a:gd name="f119" fmla="*/ 2830082 f98 1"/>
                <a:gd name="f120" fmla="*/ 2124176 f98 1"/>
                <a:gd name="f121" fmla="*/ 2709205 f98 1"/>
                <a:gd name="f122" fmla="*/ 2333542 f98 1"/>
                <a:gd name="f123" fmla="*/ 2424835 f98 1"/>
                <a:gd name="f124" fmla="*/ 2230031 f98 1"/>
                <a:gd name="f125" fmla="*/ 2056481 f98 1"/>
                <a:gd name="f126" fmla="*/ 2539116 f98 1"/>
                <a:gd name="f127" fmla="*/ 2109039 f98 1"/>
                <a:gd name="f128" fmla="*/ 2837141 f98 1"/>
                <a:gd name="f129" fmla="*/ 1881863 f98 1"/>
                <a:gd name="f130" fmla="*/ 2919826 f98 1"/>
                <a:gd name="f131" fmla="*/ 1730559 f98 1"/>
                <a:gd name="f132" fmla="*/ 2657743 f98 1"/>
                <a:gd name="f133" fmla="*/ 1249707 f98 1"/>
                <a:gd name="f134" fmla="*/ 1098403 f98 1"/>
                <a:gd name="f135" fmla="*/ 871227 f98 1"/>
                <a:gd name="f136" fmla="*/ 923785 f98 1"/>
                <a:gd name="f137" fmla="*/ 2539117 f98 1"/>
                <a:gd name="f138" fmla="*/ 555431 f98 1"/>
                <a:gd name="f139" fmla="*/ 2230032 f98 1"/>
                <a:gd name="f140" fmla="*/ 271061 f98 1"/>
                <a:gd name="f141" fmla="*/ 150184 f98 1"/>
                <a:gd name="f142" fmla="*/ 382011 f98 1"/>
                <a:gd name="f143" fmla="*/ 1929660 f98 1"/>
                <a:gd name="f144" fmla="*/ 298512 f98 1"/>
                <a:gd name="f145" fmla="*/ 1456114 f98 1"/>
                <a:gd name="f146" fmla="*/ 14137 f98 1"/>
                <a:gd name="f147" fmla="*/ 56117 f98 1"/>
                <a:gd name="f148" fmla="*/ 358740 f98 1"/>
                <a:gd name="f149" fmla="*/ 599166 f98 1"/>
                <a:gd name="f150" fmla="*/ 447848 f98 1"/>
                <a:gd name="f151" fmla="*/ 633043 f98 1"/>
                <a:gd name="f152" fmla="*/ 864860 f98 1"/>
                <a:gd name="f153" fmla="*/ 1316713 f98 1"/>
                <a:gd name="f154" fmla="*/ 310708 f98 1"/>
                <a:gd name="f155" fmla="*/ 1369255 f98 1"/>
                <a:gd name="f156" fmla="*/ 12681 f98 1"/>
                <a:gd name="f157" fmla="*/ 1611011 f98 1"/>
                <a:gd name="f158" fmla="*/ 1663553 f98 1"/>
                <a:gd name="f159" fmla="*/ f99 1 f2"/>
                <a:gd name="f160" fmla="*/ f101 1 2980266"/>
                <a:gd name="f161" fmla="*/ f102 1 2980266"/>
                <a:gd name="f162" fmla="*/ f103 1 2980266"/>
                <a:gd name="f163" fmla="*/ f104 1 2980266"/>
                <a:gd name="f164" fmla="*/ f105 1 2980266"/>
                <a:gd name="f165" fmla="*/ f106 1 2980266"/>
                <a:gd name="f166" fmla="*/ f107 1 2980266"/>
                <a:gd name="f167" fmla="*/ f108 1 2980266"/>
                <a:gd name="f168" fmla="*/ f109 1 2980266"/>
                <a:gd name="f169" fmla="*/ f110 1 2980266"/>
                <a:gd name="f170" fmla="*/ f111 1 2980266"/>
                <a:gd name="f171" fmla="*/ f112 1 2980266"/>
                <a:gd name="f172" fmla="*/ f113 1 2980266"/>
                <a:gd name="f173" fmla="*/ f114 1 2980266"/>
                <a:gd name="f174" fmla="*/ f115 1 2980266"/>
                <a:gd name="f175" fmla="*/ f116 1 2980266"/>
                <a:gd name="f176" fmla="*/ f117 1 2980266"/>
                <a:gd name="f177" fmla="*/ f118 1 2980266"/>
                <a:gd name="f178" fmla="*/ f119 1 2980266"/>
                <a:gd name="f179" fmla="*/ f120 1 2980266"/>
                <a:gd name="f180" fmla="*/ f121 1 2980266"/>
                <a:gd name="f181" fmla="*/ f122 1 2980266"/>
                <a:gd name="f182" fmla="*/ f123 1 2980266"/>
                <a:gd name="f183" fmla="*/ f124 1 2980266"/>
                <a:gd name="f184" fmla="*/ f125 1 2980266"/>
                <a:gd name="f185" fmla="*/ f126 1 2980266"/>
                <a:gd name="f186" fmla="*/ f127 1 2980266"/>
                <a:gd name="f187" fmla="*/ f128 1 2980266"/>
                <a:gd name="f188" fmla="*/ f129 1 2980266"/>
                <a:gd name="f189" fmla="*/ f130 1 2980266"/>
                <a:gd name="f190" fmla="*/ f131 1 2980266"/>
                <a:gd name="f191" fmla="*/ f132 1 2980266"/>
                <a:gd name="f192" fmla="*/ f133 1 2980266"/>
                <a:gd name="f193" fmla="*/ f134 1 2980266"/>
                <a:gd name="f194" fmla="*/ f135 1 2980266"/>
                <a:gd name="f195" fmla="*/ f136 1 2980266"/>
                <a:gd name="f196" fmla="*/ f137 1 2980266"/>
                <a:gd name="f197" fmla="*/ f138 1 2980266"/>
                <a:gd name="f198" fmla="*/ f139 1 2980266"/>
                <a:gd name="f199" fmla="*/ f140 1 2980266"/>
                <a:gd name="f200" fmla="*/ f141 1 2980266"/>
                <a:gd name="f201" fmla="*/ f142 1 2980266"/>
                <a:gd name="f202" fmla="*/ f143 1 2980266"/>
                <a:gd name="f203" fmla="*/ f144 1 2980266"/>
                <a:gd name="f204" fmla="*/ f145 1 2980266"/>
                <a:gd name="f205" fmla="*/ f146 1 2980266"/>
                <a:gd name="f206" fmla="*/ f147 1 2980266"/>
                <a:gd name="f207" fmla="*/ f148 1 2980266"/>
                <a:gd name="f208" fmla="*/ f149 1 2980266"/>
                <a:gd name="f209" fmla="*/ f150 1 2980266"/>
                <a:gd name="f210" fmla="*/ f151 1 2980266"/>
                <a:gd name="f211" fmla="*/ f152 1 2980266"/>
                <a:gd name="f212" fmla="*/ f153 1 2980266"/>
                <a:gd name="f213" fmla="*/ f154 1 2980266"/>
                <a:gd name="f214" fmla="*/ f155 1 2980266"/>
                <a:gd name="f215" fmla="*/ f156 1 2980266"/>
                <a:gd name="f216" fmla="*/ f157 1 2980266"/>
                <a:gd name="f217" fmla="*/ f158 1 2980266"/>
                <a:gd name="f218" fmla="*/ f5 1 f100"/>
                <a:gd name="f219" fmla="*/ f6 1 f100"/>
                <a:gd name="f220" fmla="+- f159 0 f1"/>
                <a:gd name="f221" fmla="*/ f160 1 f100"/>
                <a:gd name="f222" fmla="*/ f161 1 f100"/>
                <a:gd name="f223" fmla="*/ f162 1 f100"/>
                <a:gd name="f224" fmla="*/ f163 1 f100"/>
                <a:gd name="f225" fmla="*/ f164 1 f100"/>
                <a:gd name="f226" fmla="*/ f165 1 f100"/>
                <a:gd name="f227" fmla="*/ f166 1 f100"/>
                <a:gd name="f228" fmla="*/ f167 1 f100"/>
                <a:gd name="f229" fmla="*/ f168 1 f100"/>
                <a:gd name="f230" fmla="*/ f169 1 f100"/>
                <a:gd name="f231" fmla="*/ f170 1 f100"/>
                <a:gd name="f232" fmla="*/ f171 1 f100"/>
                <a:gd name="f233" fmla="*/ f172 1 f100"/>
                <a:gd name="f234" fmla="*/ f173 1 f100"/>
                <a:gd name="f235" fmla="*/ f174 1 f100"/>
                <a:gd name="f236" fmla="*/ f175 1 f100"/>
                <a:gd name="f237" fmla="*/ f176 1 f100"/>
                <a:gd name="f238" fmla="*/ f177 1 f100"/>
                <a:gd name="f239" fmla="*/ f178 1 f100"/>
                <a:gd name="f240" fmla="*/ f179 1 f100"/>
                <a:gd name="f241" fmla="*/ f180 1 f100"/>
                <a:gd name="f242" fmla="*/ f181 1 f100"/>
                <a:gd name="f243" fmla="*/ f182 1 f100"/>
                <a:gd name="f244" fmla="*/ f183 1 f100"/>
                <a:gd name="f245" fmla="*/ f184 1 f100"/>
                <a:gd name="f246" fmla="*/ f185 1 f100"/>
                <a:gd name="f247" fmla="*/ f186 1 f100"/>
                <a:gd name="f248" fmla="*/ f187 1 f100"/>
                <a:gd name="f249" fmla="*/ f188 1 f100"/>
                <a:gd name="f250" fmla="*/ f189 1 f100"/>
                <a:gd name="f251" fmla="*/ f190 1 f100"/>
                <a:gd name="f252" fmla="*/ f191 1 f100"/>
                <a:gd name="f253" fmla="*/ f192 1 f100"/>
                <a:gd name="f254" fmla="*/ f193 1 f100"/>
                <a:gd name="f255" fmla="*/ f194 1 f100"/>
                <a:gd name="f256" fmla="*/ f195 1 f100"/>
                <a:gd name="f257" fmla="*/ f196 1 f100"/>
                <a:gd name="f258" fmla="*/ f197 1 f100"/>
                <a:gd name="f259" fmla="*/ f198 1 f100"/>
                <a:gd name="f260" fmla="*/ f199 1 f100"/>
                <a:gd name="f261" fmla="*/ f200 1 f100"/>
                <a:gd name="f262" fmla="*/ f201 1 f100"/>
                <a:gd name="f263" fmla="*/ f202 1 f100"/>
                <a:gd name="f264" fmla="*/ f203 1 f100"/>
                <a:gd name="f265" fmla="*/ f204 1 f100"/>
                <a:gd name="f266" fmla="*/ f205 1 f100"/>
                <a:gd name="f267" fmla="*/ f206 1 f100"/>
                <a:gd name="f268" fmla="*/ f207 1 f100"/>
                <a:gd name="f269" fmla="*/ f208 1 f100"/>
                <a:gd name="f270" fmla="*/ f209 1 f100"/>
                <a:gd name="f271" fmla="*/ f210 1 f100"/>
                <a:gd name="f272" fmla="*/ f211 1 f100"/>
                <a:gd name="f273" fmla="*/ f212 1 f100"/>
                <a:gd name="f274" fmla="*/ f213 1 f100"/>
                <a:gd name="f275" fmla="*/ f214 1 f100"/>
                <a:gd name="f276" fmla="*/ f215 1 f100"/>
                <a:gd name="f277" fmla="*/ f216 1 f100"/>
                <a:gd name="f278" fmla="*/ f217 1 f100"/>
                <a:gd name="f279" fmla="*/ f218 f96 1"/>
                <a:gd name="f280" fmla="*/ f219 f96 1"/>
                <a:gd name="f281" fmla="*/ f219 f97 1"/>
                <a:gd name="f282" fmla="*/ f218 f97 1"/>
                <a:gd name="f283" fmla="*/ f221 f96 1"/>
                <a:gd name="f284" fmla="*/ f222 f97 1"/>
                <a:gd name="f285" fmla="*/ f223 f96 1"/>
                <a:gd name="f286" fmla="*/ f224 f97 1"/>
                <a:gd name="f287" fmla="*/ f225 f96 1"/>
                <a:gd name="f288" fmla="*/ f226 f97 1"/>
                <a:gd name="f289" fmla="*/ f227 f96 1"/>
                <a:gd name="f290" fmla="*/ f228 f97 1"/>
                <a:gd name="f291" fmla="*/ f229 f96 1"/>
                <a:gd name="f292" fmla="*/ f230 f97 1"/>
                <a:gd name="f293" fmla="*/ f231 f96 1"/>
                <a:gd name="f294" fmla="*/ f232 f97 1"/>
                <a:gd name="f295" fmla="*/ f233 f96 1"/>
                <a:gd name="f296" fmla="*/ f234 f97 1"/>
                <a:gd name="f297" fmla="*/ f235 f96 1"/>
                <a:gd name="f298" fmla="*/ f236 f97 1"/>
                <a:gd name="f299" fmla="*/ f237 f96 1"/>
                <a:gd name="f300" fmla="*/ f238 f97 1"/>
                <a:gd name="f301" fmla="*/ f239 f96 1"/>
                <a:gd name="f302" fmla="*/ f240 f97 1"/>
                <a:gd name="f303" fmla="*/ f241 f96 1"/>
                <a:gd name="f304" fmla="*/ f242 f97 1"/>
                <a:gd name="f305" fmla="*/ f243 f96 1"/>
                <a:gd name="f306" fmla="*/ f244 f97 1"/>
                <a:gd name="f307" fmla="*/ f245 f96 1"/>
                <a:gd name="f308" fmla="*/ f246 f97 1"/>
                <a:gd name="f309" fmla="*/ f247 f96 1"/>
                <a:gd name="f310" fmla="*/ f248 f97 1"/>
                <a:gd name="f311" fmla="*/ f249 f96 1"/>
                <a:gd name="f312" fmla="*/ f250 f97 1"/>
                <a:gd name="f313" fmla="*/ f251 f96 1"/>
                <a:gd name="f314" fmla="*/ f252 f97 1"/>
                <a:gd name="f315" fmla="*/ f253 f96 1"/>
                <a:gd name="f316" fmla="*/ f254 f96 1"/>
                <a:gd name="f317" fmla="*/ f255 f96 1"/>
                <a:gd name="f318" fmla="*/ f256 f96 1"/>
                <a:gd name="f319" fmla="*/ f257 f97 1"/>
                <a:gd name="f320" fmla="*/ f258 f96 1"/>
                <a:gd name="f321" fmla="*/ f259 f97 1"/>
                <a:gd name="f322" fmla="*/ f260 f96 1"/>
                <a:gd name="f323" fmla="*/ f261 f96 1"/>
                <a:gd name="f324" fmla="*/ f262 f96 1"/>
                <a:gd name="f325" fmla="*/ f263 f97 1"/>
                <a:gd name="f326" fmla="*/ f264 f96 1"/>
                <a:gd name="f327" fmla="*/ f265 f97 1"/>
                <a:gd name="f328" fmla="*/ f266 f96 1"/>
                <a:gd name="f329" fmla="*/ f267 f96 1"/>
                <a:gd name="f330" fmla="*/ f268 f96 1"/>
                <a:gd name="f331" fmla="*/ f269 f96 1"/>
                <a:gd name="f332" fmla="*/ f270 f96 1"/>
                <a:gd name="f333" fmla="*/ f271 f96 1"/>
                <a:gd name="f334" fmla="*/ f272 f96 1"/>
                <a:gd name="f335" fmla="*/ f273 f96 1"/>
                <a:gd name="f336" fmla="*/ f274 f97 1"/>
                <a:gd name="f337" fmla="*/ f275 f96 1"/>
                <a:gd name="f338" fmla="*/ f276 f97 1"/>
                <a:gd name="f339" fmla="*/ f277 f96 1"/>
                <a:gd name="f340" fmla="*/ f278 f96 1"/>
              </a:gdLst>
              <a:ahLst/>
              <a:cxnLst>
                <a:cxn ang="3cd4">
                  <a:pos x="hc" y="t"/>
                </a:cxn>
                <a:cxn ang="0">
                  <a:pos x="r" y="vc"/>
                </a:cxn>
                <a:cxn ang="cd4">
                  <a:pos x="hc" y="b"/>
                </a:cxn>
                <a:cxn ang="cd2">
                  <a:pos x="l" y="vc"/>
                </a:cxn>
                <a:cxn ang="f220">
                  <a:pos x="f283" y="f284"/>
                </a:cxn>
                <a:cxn ang="f220">
                  <a:pos x="f285" y="f286"/>
                </a:cxn>
                <a:cxn ang="f220">
                  <a:pos x="f287" y="f288"/>
                </a:cxn>
                <a:cxn ang="f220">
                  <a:pos x="f289" y="f290"/>
                </a:cxn>
                <a:cxn ang="f220">
                  <a:pos x="f291" y="f292"/>
                </a:cxn>
                <a:cxn ang="f220">
                  <a:pos x="f293" y="f294"/>
                </a:cxn>
                <a:cxn ang="f220">
                  <a:pos x="f295" y="f296"/>
                </a:cxn>
                <a:cxn ang="f220">
                  <a:pos x="f297" y="f298"/>
                </a:cxn>
                <a:cxn ang="f220">
                  <a:pos x="f299" y="f300"/>
                </a:cxn>
                <a:cxn ang="f220">
                  <a:pos x="f301" y="f302"/>
                </a:cxn>
                <a:cxn ang="f220">
                  <a:pos x="f303" y="f304"/>
                </a:cxn>
                <a:cxn ang="f220">
                  <a:pos x="f305" y="f306"/>
                </a:cxn>
                <a:cxn ang="f220">
                  <a:pos x="f307" y="f308"/>
                </a:cxn>
                <a:cxn ang="f220">
                  <a:pos x="f309" y="f310"/>
                </a:cxn>
                <a:cxn ang="f220">
                  <a:pos x="f311" y="f312"/>
                </a:cxn>
                <a:cxn ang="f220">
                  <a:pos x="f313" y="f314"/>
                </a:cxn>
                <a:cxn ang="f220">
                  <a:pos x="f315" y="f314"/>
                </a:cxn>
                <a:cxn ang="f220">
                  <a:pos x="f316" y="f312"/>
                </a:cxn>
                <a:cxn ang="f220">
                  <a:pos x="f317" y="f310"/>
                </a:cxn>
                <a:cxn ang="f220">
                  <a:pos x="f318" y="f319"/>
                </a:cxn>
                <a:cxn ang="f220">
                  <a:pos x="f320" y="f321"/>
                </a:cxn>
                <a:cxn ang="f220">
                  <a:pos x="f322" y="f304"/>
                </a:cxn>
                <a:cxn ang="f220">
                  <a:pos x="f323" y="f302"/>
                </a:cxn>
                <a:cxn ang="f220">
                  <a:pos x="f324" y="f325"/>
                </a:cxn>
                <a:cxn ang="f220">
                  <a:pos x="f326" y="f327"/>
                </a:cxn>
                <a:cxn ang="f220">
                  <a:pos x="f328" y="f296"/>
                </a:cxn>
                <a:cxn ang="f220">
                  <a:pos x="f329" y="f294"/>
                </a:cxn>
                <a:cxn ang="f220">
                  <a:pos x="f330" y="f292"/>
                </a:cxn>
                <a:cxn ang="f220">
                  <a:pos x="f331" y="f290"/>
                </a:cxn>
                <a:cxn ang="f220">
                  <a:pos x="f332" y="f288"/>
                </a:cxn>
                <a:cxn ang="f220">
                  <a:pos x="f333" y="f286"/>
                </a:cxn>
                <a:cxn ang="f220">
                  <a:pos x="f334" y="f284"/>
                </a:cxn>
                <a:cxn ang="f220">
                  <a:pos x="f335" y="f336"/>
                </a:cxn>
                <a:cxn ang="f220">
                  <a:pos x="f337" y="f338"/>
                </a:cxn>
                <a:cxn ang="f220">
                  <a:pos x="f339" y="f338"/>
                </a:cxn>
                <a:cxn ang="f220">
                  <a:pos x="f340" y="f336"/>
                </a:cxn>
                <a:cxn ang="f220">
                  <a:pos x="f283" y="f284"/>
                </a:cxn>
              </a:cxnLst>
              <a:rect l="f279" t="f282" r="f280" b="f281"/>
              <a:pathLst>
                <a:path w="2980266" h="2980266">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58"/>
                  </a:lnTo>
                  <a:cubicBezTo>
                    <a:pt x="f59" y="f60"/>
                    <a:pt x="f61" y="f62"/>
                    <a:pt x="f63" y="f64"/>
                  </a:cubicBezTo>
                  <a:lnTo>
                    <a:pt x="f65" y="f36"/>
                  </a:lnTo>
                  <a:lnTo>
                    <a:pt x="f66" y="f34"/>
                  </a:lnTo>
                  <a:lnTo>
                    <a:pt x="f67" y="f68"/>
                  </a:lnTo>
                  <a:cubicBezTo>
                    <a:pt x="f69" y="f70"/>
                    <a:pt x="f71" y="f28"/>
                    <a:pt x="f72" y="f73"/>
                  </a:cubicBezTo>
                  <a:lnTo>
                    <a:pt x="f74" y="f24"/>
                  </a:lnTo>
                  <a:lnTo>
                    <a:pt x="f75" y="f22"/>
                  </a:lnTo>
                  <a:lnTo>
                    <a:pt x="f76" y="f20"/>
                  </a:lnTo>
                  <a:cubicBezTo>
                    <a:pt x="f77" y="f18"/>
                    <a:pt x="f78" y="f16"/>
                    <a:pt x="f79" y="f14"/>
                  </a:cubicBezTo>
                  <a:lnTo>
                    <a:pt x="f80" y="f12"/>
                  </a:lnTo>
                  <a:lnTo>
                    <a:pt x="f81" y="f10"/>
                  </a:lnTo>
                  <a:lnTo>
                    <a:pt x="f82" y="f8"/>
                  </a:lnTo>
                  <a:cubicBezTo>
                    <a:pt x="f83" y="f84"/>
                    <a:pt x="f85" y="f86"/>
                    <a:pt x="f87" y="f88"/>
                  </a:cubicBezTo>
                  <a:lnTo>
                    <a:pt x="f89" y="f90"/>
                  </a:lnTo>
                  <a:lnTo>
                    <a:pt x="f91" y="f90"/>
                  </a:lnTo>
                  <a:lnTo>
                    <a:pt x="f92" y="f88"/>
                  </a:lnTo>
                  <a:cubicBezTo>
                    <a:pt x="f93" y="f86"/>
                    <a:pt x="f94" y="f84"/>
                    <a:pt x="f7" y="f8"/>
                  </a:cubicBezTo>
                  <a:close/>
                </a:path>
              </a:pathLst>
            </a:custGeom>
            <a:solidFill>
              <a:srgbClr val="1CADE4"/>
            </a:solidFill>
            <a:ln w="15873" cap="flat">
              <a:solidFill>
                <a:srgbClr val="FFFFFF"/>
              </a:solidFill>
              <a:prstDash val="solid"/>
              <a:miter/>
            </a:ln>
          </p:spPr>
          <p:txBody>
            <a:bodyPr vert="horz" wrap="square" lIns="625833" tIns="724780" rIns="625833" bIns="776901"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pt-PT" sz="2100" b="0" i="0" u="none" strike="noStrike" kern="1200" cap="none" spc="0" baseline="0">
                  <a:solidFill>
                    <a:srgbClr val="FFFFFF"/>
                  </a:solidFill>
                  <a:uFillTx/>
                  <a:latin typeface="Tw Cen MT"/>
                </a:rPr>
                <a:t>Local communities</a:t>
              </a:r>
            </a:p>
          </p:txBody>
        </p:sp>
        <p:sp>
          <p:nvSpPr>
            <p:cNvPr id="5" name="Freeform: Shape 4">
              <a:extLst>
                <a:ext uri="{FF2B5EF4-FFF2-40B4-BE49-F238E27FC236}">
                  <a16:creationId xmlns:a16="http://schemas.microsoft.com/office/drawing/2014/main" id="{1BB85DA1-3376-44CD-9958-43AB87AAE3DC}"/>
                </a:ext>
              </a:extLst>
            </p:cNvPr>
            <p:cNvSpPr/>
            <p:nvPr/>
          </p:nvSpPr>
          <p:spPr>
            <a:xfrm>
              <a:off x="6852705" y="2385532"/>
              <a:ext cx="2167466" cy="2167466"/>
            </a:xfrm>
            <a:custGeom>
              <a:avLst/>
              <a:gdLst>
                <a:gd name="f0" fmla="val 10800000"/>
                <a:gd name="f1" fmla="val 5400000"/>
                <a:gd name="f2" fmla="val 180"/>
                <a:gd name="f3" fmla="val w"/>
                <a:gd name="f4" fmla="val h"/>
                <a:gd name="f5" fmla="val 0"/>
                <a:gd name="f6" fmla="val 2167466"/>
                <a:gd name="f7" fmla="val 1621800"/>
                <a:gd name="f8" fmla="val 548964"/>
                <a:gd name="f9" fmla="val 1941574"/>
                <a:gd name="f10" fmla="val 452590"/>
                <a:gd name="f11" fmla="val 2059240"/>
                <a:gd name="f12" fmla="val 656392"/>
                <a:gd name="f13" fmla="val 1815890"/>
                <a:gd name="f14" fmla="val 885138"/>
                <a:gd name="f15" fmla="val 1851165"/>
                <a:gd name="f16" fmla="val 1015185"/>
                <a:gd name="f17" fmla="val 1152281"/>
                <a:gd name="f18" fmla="val 1282328"/>
                <a:gd name="f19" fmla="val 1511074"/>
                <a:gd name="f20" fmla="val 1714876"/>
                <a:gd name="f21" fmla="val 1618502"/>
                <a:gd name="f22" fmla="val 1526813"/>
                <a:gd name="f23" fmla="val 1714075"/>
                <a:gd name="f24" fmla="val 1408085"/>
                <a:gd name="f25" fmla="val 1782623"/>
                <a:gd name="f26" fmla="val 1277823"/>
                <a:gd name="f27" fmla="val 1817097"/>
                <a:gd name="f28" fmla="val 1201398"/>
                <a:gd name="f29" fmla="val 2142217"/>
                <a:gd name="f30" fmla="val 966068"/>
                <a:gd name="f31" fmla="val 889643"/>
                <a:gd name="f32" fmla="val 759381"/>
                <a:gd name="f33" fmla="val 1782622"/>
                <a:gd name="f34" fmla="val 640653"/>
                <a:gd name="f35" fmla="val 1714074"/>
                <a:gd name="f36" fmla="val 545666"/>
                <a:gd name="f37" fmla="val 225892"/>
                <a:gd name="f38" fmla="val 108226"/>
                <a:gd name="f39" fmla="val 351576"/>
                <a:gd name="f40" fmla="val 316301"/>
                <a:gd name="f41" fmla="val 453391"/>
                <a:gd name="f42" fmla="val 384843"/>
                <a:gd name="f43" fmla="val 350369"/>
                <a:gd name="f44" fmla="val 25249"/>
                <a:gd name="f45" fmla="val 384844"/>
                <a:gd name="f46" fmla="val 453392"/>
                <a:gd name="f47" fmla="+- 0 0 -90"/>
                <a:gd name="f48" fmla="*/ f3 1 2167466"/>
                <a:gd name="f49" fmla="*/ f4 1 2167466"/>
                <a:gd name="f50" fmla="+- f6 0 f5"/>
                <a:gd name="f51" fmla="*/ f47 f0 1"/>
                <a:gd name="f52" fmla="*/ f50 1 2167466"/>
                <a:gd name="f53" fmla="*/ 1621800 f50 1"/>
                <a:gd name="f54" fmla="*/ 548964 f50 1"/>
                <a:gd name="f55" fmla="*/ 1941574 f50 1"/>
                <a:gd name="f56" fmla="*/ 452590 f50 1"/>
                <a:gd name="f57" fmla="*/ 2059240 f50 1"/>
                <a:gd name="f58" fmla="*/ 656392 f50 1"/>
                <a:gd name="f59" fmla="*/ 1815890 f50 1"/>
                <a:gd name="f60" fmla="*/ 885138 f50 1"/>
                <a:gd name="f61" fmla="*/ 1282328 f50 1"/>
                <a:gd name="f62" fmla="*/ 1511074 f50 1"/>
                <a:gd name="f63" fmla="*/ 1714876 f50 1"/>
                <a:gd name="f64" fmla="*/ 1618502 f50 1"/>
                <a:gd name="f65" fmla="*/ 1277823 f50 1"/>
                <a:gd name="f66" fmla="*/ 1817097 f50 1"/>
                <a:gd name="f67" fmla="*/ 1201398 f50 1"/>
                <a:gd name="f68" fmla="*/ 2142217 f50 1"/>
                <a:gd name="f69" fmla="*/ 966068 f50 1"/>
                <a:gd name="f70" fmla="*/ 889643 f50 1"/>
                <a:gd name="f71" fmla="*/ 545666 f50 1"/>
                <a:gd name="f72" fmla="*/ 225892 f50 1"/>
                <a:gd name="f73" fmla="*/ 108226 f50 1"/>
                <a:gd name="f74" fmla="*/ 351576 f50 1"/>
                <a:gd name="f75" fmla="*/ 350369 f50 1"/>
                <a:gd name="f76" fmla="*/ 25249 f50 1"/>
                <a:gd name="f77" fmla="*/ f51 1 f2"/>
                <a:gd name="f78" fmla="*/ f53 1 2167466"/>
                <a:gd name="f79" fmla="*/ f54 1 2167466"/>
                <a:gd name="f80" fmla="*/ f55 1 2167466"/>
                <a:gd name="f81" fmla="*/ f56 1 2167466"/>
                <a:gd name="f82" fmla="*/ f57 1 2167466"/>
                <a:gd name="f83" fmla="*/ f58 1 2167466"/>
                <a:gd name="f84" fmla="*/ f59 1 2167466"/>
                <a:gd name="f85" fmla="*/ f60 1 2167466"/>
                <a:gd name="f86" fmla="*/ f61 1 2167466"/>
                <a:gd name="f87" fmla="*/ f62 1 2167466"/>
                <a:gd name="f88" fmla="*/ f63 1 2167466"/>
                <a:gd name="f89" fmla="*/ f64 1 2167466"/>
                <a:gd name="f90" fmla="*/ f65 1 2167466"/>
                <a:gd name="f91" fmla="*/ f66 1 2167466"/>
                <a:gd name="f92" fmla="*/ f67 1 2167466"/>
                <a:gd name="f93" fmla="*/ f68 1 2167466"/>
                <a:gd name="f94" fmla="*/ f69 1 2167466"/>
                <a:gd name="f95" fmla="*/ f70 1 2167466"/>
                <a:gd name="f96" fmla="*/ f71 1 2167466"/>
                <a:gd name="f97" fmla="*/ f72 1 2167466"/>
                <a:gd name="f98" fmla="*/ f73 1 2167466"/>
                <a:gd name="f99" fmla="*/ f74 1 2167466"/>
                <a:gd name="f100" fmla="*/ f75 1 2167466"/>
                <a:gd name="f101" fmla="*/ f76 1 2167466"/>
                <a:gd name="f102" fmla="*/ f5 1 f52"/>
                <a:gd name="f103" fmla="*/ f6 1 f52"/>
                <a:gd name="f104" fmla="+- f77 0 f1"/>
                <a:gd name="f105" fmla="*/ f78 1 f52"/>
                <a:gd name="f106" fmla="*/ f79 1 f52"/>
                <a:gd name="f107" fmla="*/ f80 1 f52"/>
                <a:gd name="f108" fmla="*/ f81 1 f52"/>
                <a:gd name="f109" fmla="*/ f82 1 f52"/>
                <a:gd name="f110" fmla="*/ f83 1 f52"/>
                <a:gd name="f111" fmla="*/ f84 1 f52"/>
                <a:gd name="f112" fmla="*/ f85 1 f52"/>
                <a:gd name="f113" fmla="*/ f86 1 f52"/>
                <a:gd name="f114" fmla="*/ f87 1 f52"/>
                <a:gd name="f115" fmla="*/ f88 1 f52"/>
                <a:gd name="f116" fmla="*/ f89 1 f52"/>
                <a:gd name="f117" fmla="*/ f90 1 f52"/>
                <a:gd name="f118" fmla="*/ f91 1 f52"/>
                <a:gd name="f119" fmla="*/ f92 1 f52"/>
                <a:gd name="f120" fmla="*/ f93 1 f52"/>
                <a:gd name="f121" fmla="*/ f94 1 f52"/>
                <a:gd name="f122" fmla="*/ f95 1 f52"/>
                <a:gd name="f123" fmla="*/ f96 1 f52"/>
                <a:gd name="f124" fmla="*/ f97 1 f52"/>
                <a:gd name="f125" fmla="*/ f98 1 f52"/>
                <a:gd name="f126" fmla="*/ f99 1 f52"/>
                <a:gd name="f127" fmla="*/ f100 1 f52"/>
                <a:gd name="f128" fmla="*/ f101 1 f52"/>
                <a:gd name="f129" fmla="*/ f102 f48 1"/>
                <a:gd name="f130" fmla="*/ f103 f48 1"/>
                <a:gd name="f131" fmla="*/ f103 f49 1"/>
                <a:gd name="f132" fmla="*/ f102 f49 1"/>
                <a:gd name="f133" fmla="*/ f105 f48 1"/>
                <a:gd name="f134" fmla="*/ f106 f49 1"/>
                <a:gd name="f135" fmla="*/ f107 f48 1"/>
                <a:gd name="f136" fmla="*/ f108 f49 1"/>
                <a:gd name="f137" fmla="*/ f109 f48 1"/>
                <a:gd name="f138" fmla="*/ f110 f49 1"/>
                <a:gd name="f139" fmla="*/ f111 f48 1"/>
                <a:gd name="f140" fmla="*/ f112 f49 1"/>
                <a:gd name="f141" fmla="*/ f113 f49 1"/>
                <a:gd name="f142" fmla="*/ f114 f49 1"/>
                <a:gd name="f143" fmla="*/ f115 f49 1"/>
                <a:gd name="f144" fmla="*/ f116 f49 1"/>
                <a:gd name="f145" fmla="*/ f117 f48 1"/>
                <a:gd name="f146" fmla="*/ f118 f49 1"/>
                <a:gd name="f147" fmla="*/ f119 f48 1"/>
                <a:gd name="f148" fmla="*/ f120 f49 1"/>
                <a:gd name="f149" fmla="*/ f121 f48 1"/>
                <a:gd name="f150" fmla="*/ f122 f48 1"/>
                <a:gd name="f151" fmla="*/ f123 f48 1"/>
                <a:gd name="f152" fmla="*/ f124 f48 1"/>
                <a:gd name="f153" fmla="*/ f125 f48 1"/>
                <a:gd name="f154" fmla="*/ f126 f48 1"/>
                <a:gd name="f155" fmla="*/ f127 f49 1"/>
                <a:gd name="f156" fmla="*/ f128 f49 1"/>
              </a:gdLst>
              <a:ahLst/>
              <a:cxnLst>
                <a:cxn ang="3cd4">
                  <a:pos x="hc" y="t"/>
                </a:cxn>
                <a:cxn ang="0">
                  <a:pos x="r" y="vc"/>
                </a:cxn>
                <a:cxn ang="cd4">
                  <a:pos x="hc" y="b"/>
                </a:cxn>
                <a:cxn ang="cd2">
                  <a:pos x="l" y="vc"/>
                </a:cxn>
                <a:cxn ang="f104">
                  <a:pos x="f133" y="f134"/>
                </a:cxn>
                <a:cxn ang="f104">
                  <a:pos x="f135" y="f136"/>
                </a:cxn>
                <a:cxn ang="f104">
                  <a:pos x="f137" y="f138"/>
                </a:cxn>
                <a:cxn ang="f104">
                  <a:pos x="f139" y="f140"/>
                </a:cxn>
                <a:cxn ang="f104">
                  <a:pos x="f139" y="f141"/>
                </a:cxn>
                <a:cxn ang="f104">
                  <a:pos x="f137" y="f142"/>
                </a:cxn>
                <a:cxn ang="f104">
                  <a:pos x="f135" y="f143"/>
                </a:cxn>
                <a:cxn ang="f104">
                  <a:pos x="f133" y="f144"/>
                </a:cxn>
                <a:cxn ang="f104">
                  <a:pos x="f145" y="f146"/>
                </a:cxn>
                <a:cxn ang="f104">
                  <a:pos x="f147" y="f148"/>
                </a:cxn>
                <a:cxn ang="f104">
                  <a:pos x="f149" y="f148"/>
                </a:cxn>
                <a:cxn ang="f104">
                  <a:pos x="f150" y="f146"/>
                </a:cxn>
                <a:cxn ang="f104">
                  <a:pos x="f151" y="f144"/>
                </a:cxn>
                <a:cxn ang="f104">
                  <a:pos x="f152" y="f143"/>
                </a:cxn>
                <a:cxn ang="f104">
                  <a:pos x="f153" y="f142"/>
                </a:cxn>
                <a:cxn ang="f104">
                  <a:pos x="f154" y="f141"/>
                </a:cxn>
                <a:cxn ang="f104">
                  <a:pos x="f154" y="f140"/>
                </a:cxn>
                <a:cxn ang="f104">
                  <a:pos x="f153" y="f138"/>
                </a:cxn>
                <a:cxn ang="f104">
                  <a:pos x="f152" y="f136"/>
                </a:cxn>
                <a:cxn ang="f104">
                  <a:pos x="f151" y="f134"/>
                </a:cxn>
                <a:cxn ang="f104">
                  <a:pos x="f150" y="f155"/>
                </a:cxn>
                <a:cxn ang="f104">
                  <a:pos x="f149" y="f156"/>
                </a:cxn>
                <a:cxn ang="f104">
                  <a:pos x="f147" y="f156"/>
                </a:cxn>
                <a:cxn ang="f104">
                  <a:pos x="f145" y="f155"/>
                </a:cxn>
                <a:cxn ang="f104">
                  <a:pos x="f133" y="f134"/>
                </a:cxn>
              </a:cxnLst>
              <a:rect l="f129" t="f132" r="f130" b="f131"/>
              <a:pathLst>
                <a:path w="2167466" h="2167466">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27"/>
                  </a:lnTo>
                  <a:cubicBezTo>
                    <a:pt x="f32" y="f33"/>
                    <a:pt x="f34" y="f35"/>
                    <a:pt x="f36" y="f21"/>
                  </a:cubicBezTo>
                  <a:lnTo>
                    <a:pt x="f37" y="f20"/>
                  </a:lnTo>
                  <a:lnTo>
                    <a:pt x="f38" y="f19"/>
                  </a:lnTo>
                  <a:lnTo>
                    <a:pt x="f39" y="f18"/>
                  </a:lnTo>
                  <a:cubicBezTo>
                    <a:pt x="f40" y="f17"/>
                    <a:pt x="f40" y="f16"/>
                    <a:pt x="f39" y="f14"/>
                  </a:cubicBezTo>
                  <a:lnTo>
                    <a:pt x="f38" y="f12"/>
                  </a:lnTo>
                  <a:lnTo>
                    <a:pt x="f37" y="f10"/>
                  </a:lnTo>
                  <a:lnTo>
                    <a:pt x="f36" y="f8"/>
                  </a:lnTo>
                  <a:cubicBezTo>
                    <a:pt x="f34" y="f41"/>
                    <a:pt x="f32" y="f42"/>
                    <a:pt x="f31" y="f43"/>
                  </a:cubicBezTo>
                  <a:lnTo>
                    <a:pt x="f30" y="f44"/>
                  </a:lnTo>
                  <a:lnTo>
                    <a:pt x="f28" y="f44"/>
                  </a:lnTo>
                  <a:lnTo>
                    <a:pt x="f26" y="f43"/>
                  </a:lnTo>
                  <a:cubicBezTo>
                    <a:pt x="f24" y="f45"/>
                    <a:pt x="f22" y="f46"/>
                    <a:pt x="f7" y="f8"/>
                  </a:cubicBezTo>
                  <a:close/>
                </a:path>
              </a:pathLst>
            </a:custGeom>
            <a:solidFill>
              <a:srgbClr val="1CADE4"/>
            </a:solidFill>
            <a:ln w="15873" cap="flat">
              <a:solidFill>
                <a:srgbClr val="FFFFFF"/>
              </a:solidFill>
              <a:prstDash val="solid"/>
              <a:miter/>
            </a:ln>
          </p:spPr>
          <p:txBody>
            <a:bodyPr vert="horz" wrap="square" lIns="572332" tIns="575633" rIns="572332" bIns="575633"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pt-PT" sz="2100" b="0" i="0" u="none" strike="noStrike" kern="1200" cap="none" spc="0" baseline="0">
                  <a:solidFill>
                    <a:srgbClr val="FFFFFF"/>
                  </a:solidFill>
                  <a:uFillTx/>
                  <a:latin typeface="Tw Cen MT"/>
                </a:rPr>
                <a:t>Education</a:t>
              </a:r>
            </a:p>
          </p:txBody>
        </p:sp>
        <p:sp>
          <p:nvSpPr>
            <p:cNvPr id="6" name="Freeform: Shape 5">
              <a:extLst>
                <a:ext uri="{FF2B5EF4-FFF2-40B4-BE49-F238E27FC236}">
                  <a16:creationId xmlns:a16="http://schemas.microsoft.com/office/drawing/2014/main" id="{9A53227E-2DAC-4DBA-96EA-531002D5AE0F}"/>
                </a:ext>
              </a:extLst>
            </p:cNvPr>
            <p:cNvSpPr/>
            <p:nvPr/>
          </p:nvSpPr>
          <p:spPr>
            <a:xfrm>
              <a:off x="7828068" y="651564"/>
              <a:ext cx="2600965" cy="2600965"/>
            </a:xfrm>
            <a:custGeom>
              <a:avLst/>
              <a:gdLst>
                <a:gd name="f0" fmla="val 10800000"/>
                <a:gd name="f1" fmla="val 5400000"/>
                <a:gd name="f2" fmla="val 180"/>
                <a:gd name="f3" fmla="val w"/>
                <a:gd name="f4" fmla="val h"/>
                <a:gd name="f5" fmla="val 0"/>
                <a:gd name="f6" fmla="val 2123675"/>
                <a:gd name="f7" fmla="val 1366897"/>
                <a:gd name="f8" fmla="val 537190"/>
                <a:gd name="f9" fmla="val 1594045"/>
                <a:gd name="f10" fmla="val 396507"/>
                <a:gd name="f11" fmla="val 1727168"/>
                <a:gd name="f12" fmla="val 529630"/>
                <a:gd name="f13" fmla="val 1586485"/>
                <a:gd name="f14" fmla="val 756778"/>
                <a:gd name="f15" fmla="val 1640670"/>
                <a:gd name="f16" fmla="val 849967"/>
                <a:gd name="f17" fmla="val 1669056"/>
                <a:gd name="f18" fmla="val 955907"/>
                <a:gd name="f19" fmla="val 1668725"/>
                <a:gd name="f20" fmla="val 1063703"/>
                <a:gd name="f21" fmla="val 1904134"/>
                <a:gd name="f22" fmla="val 1190078"/>
                <a:gd name="f23" fmla="val 1855408"/>
                <a:gd name="f24" fmla="val 1371927"/>
                <a:gd name="f25" fmla="val 1588350"/>
                <a:gd name="f26" fmla="val 1363666"/>
                <a:gd name="f27" fmla="val 1534739"/>
                <a:gd name="f28" fmla="val 1457186"/>
                <a:gd name="f29" fmla="val 1588351"/>
                <a:gd name="f30" fmla="val 1371926"/>
                <a:gd name="f31" fmla="val 1669057"/>
                <a:gd name="f32" fmla="val 483005"/>
                <a:gd name="f33" fmla="val 1273708"/>
                <a:gd name="f34" fmla="val 454619"/>
                <a:gd name="f35" fmla="val 1167768"/>
                <a:gd name="f36" fmla="val 454950"/>
                <a:gd name="f37" fmla="val 1059972"/>
                <a:gd name="f38" fmla="val 219541"/>
                <a:gd name="f39" fmla="val 933597"/>
                <a:gd name="f40" fmla="val 268267"/>
                <a:gd name="f41" fmla="val 751748"/>
                <a:gd name="f42" fmla="val 535325"/>
                <a:gd name="f43" fmla="val 760009"/>
                <a:gd name="f44" fmla="val 588936"/>
                <a:gd name="f45" fmla="val 666489"/>
                <a:gd name="f46" fmla="val 535324"/>
                <a:gd name="f47" fmla="val 751749"/>
                <a:gd name="f48" fmla="val 454618"/>
                <a:gd name="f49" fmla="+- 0 0 -90"/>
                <a:gd name="f50" fmla="*/ f3 1 2123675"/>
                <a:gd name="f51" fmla="*/ f4 1 2123675"/>
                <a:gd name="f52" fmla="+- f6 0 f5"/>
                <a:gd name="f53" fmla="*/ f49 f0 1"/>
                <a:gd name="f54" fmla="*/ f52 1 2123675"/>
                <a:gd name="f55" fmla="*/ 1589033 f52 1"/>
                <a:gd name="f56" fmla="*/ 537873 f52 1"/>
                <a:gd name="f57" fmla="*/ 1902347 f52 1"/>
                <a:gd name="f58" fmla="*/ 443446 f52 1"/>
                <a:gd name="f59" fmla="*/ 2017635 f52 1"/>
                <a:gd name="f60" fmla="*/ 643130 f52 1"/>
                <a:gd name="f61" fmla="*/ 1779202 f52 1"/>
                <a:gd name="f62" fmla="*/ 867255 f52 1"/>
                <a:gd name="f63" fmla="*/ 1256420 f52 1"/>
                <a:gd name="f64" fmla="*/ 1480545 f52 1"/>
                <a:gd name="f65" fmla="*/ 1680229 f52 1"/>
                <a:gd name="f66" fmla="*/ 1585802 f52 1"/>
                <a:gd name="f67" fmla="*/ 1252006 f52 1"/>
                <a:gd name="f68" fmla="*/ 1780385 f52 1"/>
                <a:gd name="f69" fmla="*/ 1177125 f52 1"/>
                <a:gd name="f70" fmla="*/ 2098936 f52 1"/>
                <a:gd name="f71" fmla="*/ 946550 f52 1"/>
                <a:gd name="f72" fmla="*/ 871669 f52 1"/>
                <a:gd name="f73" fmla="*/ 534642 f52 1"/>
                <a:gd name="f74" fmla="*/ 221328 f52 1"/>
                <a:gd name="f75" fmla="*/ 106040 f52 1"/>
                <a:gd name="f76" fmla="*/ 344473 f52 1"/>
                <a:gd name="f77" fmla="*/ 343290 f52 1"/>
                <a:gd name="f78" fmla="*/ 24739 f52 1"/>
                <a:gd name="f79" fmla="*/ f53 1 f2"/>
                <a:gd name="f80" fmla="*/ f55 1 2123675"/>
                <a:gd name="f81" fmla="*/ f56 1 2123675"/>
                <a:gd name="f82" fmla="*/ f57 1 2123675"/>
                <a:gd name="f83" fmla="*/ f58 1 2123675"/>
                <a:gd name="f84" fmla="*/ f59 1 2123675"/>
                <a:gd name="f85" fmla="*/ f60 1 2123675"/>
                <a:gd name="f86" fmla="*/ f61 1 2123675"/>
                <a:gd name="f87" fmla="*/ f62 1 2123675"/>
                <a:gd name="f88" fmla="*/ f63 1 2123675"/>
                <a:gd name="f89" fmla="*/ f64 1 2123675"/>
                <a:gd name="f90" fmla="*/ f65 1 2123675"/>
                <a:gd name="f91" fmla="*/ f66 1 2123675"/>
                <a:gd name="f92" fmla="*/ f67 1 2123675"/>
                <a:gd name="f93" fmla="*/ f68 1 2123675"/>
                <a:gd name="f94" fmla="*/ f69 1 2123675"/>
                <a:gd name="f95" fmla="*/ f70 1 2123675"/>
                <a:gd name="f96" fmla="*/ f71 1 2123675"/>
                <a:gd name="f97" fmla="*/ f72 1 2123675"/>
                <a:gd name="f98" fmla="*/ f73 1 2123675"/>
                <a:gd name="f99" fmla="*/ f74 1 2123675"/>
                <a:gd name="f100" fmla="*/ f75 1 2123675"/>
                <a:gd name="f101" fmla="*/ f76 1 2123675"/>
                <a:gd name="f102" fmla="*/ f77 1 2123675"/>
                <a:gd name="f103" fmla="*/ f78 1 2123675"/>
                <a:gd name="f104" fmla="*/ f5 1 f54"/>
                <a:gd name="f105" fmla="*/ f6 1 f54"/>
                <a:gd name="f106" fmla="+- f79 0 f1"/>
                <a:gd name="f107" fmla="*/ f80 1 f54"/>
                <a:gd name="f108" fmla="*/ f81 1 f54"/>
                <a:gd name="f109" fmla="*/ f82 1 f54"/>
                <a:gd name="f110" fmla="*/ f83 1 f54"/>
                <a:gd name="f111" fmla="*/ f84 1 f54"/>
                <a:gd name="f112" fmla="*/ f85 1 f54"/>
                <a:gd name="f113" fmla="*/ f86 1 f54"/>
                <a:gd name="f114" fmla="*/ f87 1 f54"/>
                <a:gd name="f115" fmla="*/ f88 1 f54"/>
                <a:gd name="f116" fmla="*/ f89 1 f54"/>
                <a:gd name="f117" fmla="*/ f90 1 f54"/>
                <a:gd name="f118" fmla="*/ f91 1 f54"/>
                <a:gd name="f119" fmla="*/ f92 1 f54"/>
                <a:gd name="f120" fmla="*/ f93 1 f54"/>
                <a:gd name="f121" fmla="*/ f94 1 f54"/>
                <a:gd name="f122" fmla="*/ f95 1 f54"/>
                <a:gd name="f123" fmla="*/ f96 1 f54"/>
                <a:gd name="f124" fmla="*/ f97 1 f54"/>
                <a:gd name="f125" fmla="*/ f98 1 f54"/>
                <a:gd name="f126" fmla="*/ f99 1 f54"/>
                <a:gd name="f127" fmla="*/ f100 1 f54"/>
                <a:gd name="f128" fmla="*/ f101 1 f54"/>
                <a:gd name="f129" fmla="*/ f102 1 f54"/>
                <a:gd name="f130" fmla="*/ f103 1 f54"/>
                <a:gd name="f131" fmla="*/ f104 f50 1"/>
                <a:gd name="f132" fmla="*/ f105 f50 1"/>
                <a:gd name="f133" fmla="*/ f105 f51 1"/>
                <a:gd name="f134" fmla="*/ f104 f51 1"/>
                <a:gd name="f135" fmla="*/ f107 f50 1"/>
                <a:gd name="f136" fmla="*/ f108 f51 1"/>
                <a:gd name="f137" fmla="*/ f109 f50 1"/>
                <a:gd name="f138" fmla="*/ f110 f51 1"/>
                <a:gd name="f139" fmla="*/ f111 f50 1"/>
                <a:gd name="f140" fmla="*/ f112 f51 1"/>
                <a:gd name="f141" fmla="*/ f113 f50 1"/>
                <a:gd name="f142" fmla="*/ f114 f51 1"/>
                <a:gd name="f143" fmla="*/ f115 f51 1"/>
                <a:gd name="f144" fmla="*/ f116 f51 1"/>
                <a:gd name="f145" fmla="*/ f117 f51 1"/>
                <a:gd name="f146" fmla="*/ f118 f51 1"/>
                <a:gd name="f147" fmla="*/ f119 f50 1"/>
                <a:gd name="f148" fmla="*/ f120 f51 1"/>
                <a:gd name="f149" fmla="*/ f121 f50 1"/>
                <a:gd name="f150" fmla="*/ f122 f51 1"/>
                <a:gd name="f151" fmla="*/ f123 f50 1"/>
                <a:gd name="f152" fmla="*/ f124 f50 1"/>
                <a:gd name="f153" fmla="*/ f125 f50 1"/>
                <a:gd name="f154" fmla="*/ f126 f50 1"/>
                <a:gd name="f155" fmla="*/ f127 f50 1"/>
                <a:gd name="f156" fmla="*/ f128 f50 1"/>
                <a:gd name="f157" fmla="*/ f129 f51 1"/>
                <a:gd name="f158" fmla="*/ f130 f51 1"/>
              </a:gdLst>
              <a:ahLst/>
              <a:cxnLst>
                <a:cxn ang="3cd4">
                  <a:pos x="hc" y="t"/>
                </a:cxn>
                <a:cxn ang="0">
                  <a:pos x="r" y="vc"/>
                </a:cxn>
                <a:cxn ang="cd4">
                  <a:pos x="hc" y="b"/>
                </a:cxn>
                <a:cxn ang="cd2">
                  <a:pos x="l" y="vc"/>
                </a:cxn>
                <a:cxn ang="f106">
                  <a:pos x="f135" y="f136"/>
                </a:cxn>
                <a:cxn ang="f106">
                  <a:pos x="f137" y="f138"/>
                </a:cxn>
                <a:cxn ang="f106">
                  <a:pos x="f139" y="f140"/>
                </a:cxn>
                <a:cxn ang="f106">
                  <a:pos x="f141" y="f142"/>
                </a:cxn>
                <a:cxn ang="f106">
                  <a:pos x="f141" y="f143"/>
                </a:cxn>
                <a:cxn ang="f106">
                  <a:pos x="f139" y="f144"/>
                </a:cxn>
                <a:cxn ang="f106">
                  <a:pos x="f137" y="f145"/>
                </a:cxn>
                <a:cxn ang="f106">
                  <a:pos x="f135" y="f146"/>
                </a:cxn>
                <a:cxn ang="f106">
                  <a:pos x="f147" y="f148"/>
                </a:cxn>
                <a:cxn ang="f106">
                  <a:pos x="f149" y="f150"/>
                </a:cxn>
                <a:cxn ang="f106">
                  <a:pos x="f151" y="f150"/>
                </a:cxn>
                <a:cxn ang="f106">
                  <a:pos x="f152" y="f148"/>
                </a:cxn>
                <a:cxn ang="f106">
                  <a:pos x="f153" y="f146"/>
                </a:cxn>
                <a:cxn ang="f106">
                  <a:pos x="f154" y="f145"/>
                </a:cxn>
                <a:cxn ang="f106">
                  <a:pos x="f155" y="f144"/>
                </a:cxn>
                <a:cxn ang="f106">
                  <a:pos x="f156" y="f143"/>
                </a:cxn>
                <a:cxn ang="f106">
                  <a:pos x="f156" y="f142"/>
                </a:cxn>
                <a:cxn ang="f106">
                  <a:pos x="f155" y="f140"/>
                </a:cxn>
                <a:cxn ang="f106">
                  <a:pos x="f154" y="f138"/>
                </a:cxn>
                <a:cxn ang="f106">
                  <a:pos x="f153" y="f136"/>
                </a:cxn>
                <a:cxn ang="f106">
                  <a:pos x="f152" y="f157"/>
                </a:cxn>
                <a:cxn ang="f106">
                  <a:pos x="f151" y="f158"/>
                </a:cxn>
                <a:cxn ang="f106">
                  <a:pos x="f149" y="f158"/>
                </a:cxn>
                <a:cxn ang="f106">
                  <a:pos x="f147" y="f157"/>
                </a:cxn>
                <a:cxn ang="f106">
                  <a:pos x="f135" y="f136"/>
                </a:cxn>
              </a:cxnLst>
              <a:rect l="f131" t="f134" r="f132" b="f133"/>
              <a:pathLst>
                <a:path w="2123675" h="2123675">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8" y="f27"/>
                    <a:pt x="f26" y="f29"/>
                  </a:cubicBezTo>
                  <a:lnTo>
                    <a:pt x="f30" y="f23"/>
                  </a:lnTo>
                  <a:lnTo>
                    <a:pt x="f22" y="f21"/>
                  </a:lnTo>
                  <a:lnTo>
                    <a:pt x="f20" y="f19"/>
                  </a:lnTo>
                  <a:cubicBezTo>
                    <a:pt x="f18" y="f31"/>
                    <a:pt x="f16" y="f15"/>
                    <a:pt x="f14" y="f13"/>
                  </a:cubicBezTo>
                  <a:lnTo>
                    <a:pt x="f12" y="f11"/>
                  </a:lnTo>
                  <a:lnTo>
                    <a:pt x="f10" y="f9"/>
                  </a:lnTo>
                  <a:lnTo>
                    <a:pt x="f8" y="f7"/>
                  </a:lnTo>
                  <a:cubicBezTo>
                    <a:pt x="f32" y="f33"/>
                    <a:pt x="f34" y="f35"/>
                    <a:pt x="f36" y="f37"/>
                  </a:cubicBezTo>
                  <a:lnTo>
                    <a:pt x="f38" y="f39"/>
                  </a:lnTo>
                  <a:lnTo>
                    <a:pt x="f40" y="f41"/>
                  </a:lnTo>
                  <a:lnTo>
                    <a:pt x="f42" y="f43"/>
                  </a:lnTo>
                  <a:cubicBezTo>
                    <a:pt x="f44" y="f45"/>
                    <a:pt x="f45" y="f44"/>
                    <a:pt x="f43" y="f46"/>
                  </a:cubicBezTo>
                  <a:lnTo>
                    <a:pt x="f47" y="f40"/>
                  </a:lnTo>
                  <a:lnTo>
                    <a:pt x="f39" y="f38"/>
                  </a:lnTo>
                  <a:lnTo>
                    <a:pt x="f37" y="f36"/>
                  </a:lnTo>
                  <a:cubicBezTo>
                    <a:pt x="f35" y="f48"/>
                    <a:pt x="f33" y="f32"/>
                    <a:pt x="f7" y="f8"/>
                  </a:cubicBezTo>
                  <a:close/>
                </a:path>
              </a:pathLst>
            </a:custGeom>
            <a:solidFill>
              <a:srgbClr val="1CADE4"/>
            </a:solidFill>
            <a:ln w="15873" cap="flat">
              <a:solidFill>
                <a:srgbClr val="FFFFFF"/>
              </a:solidFill>
              <a:prstDash val="solid"/>
              <a:miter/>
            </a:ln>
          </p:spPr>
          <p:txBody>
            <a:bodyPr vert="horz" wrap="square" lIns="731099" tIns="731099" rIns="731099" bIns="73109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pt-PT" sz="2100" b="0" i="0" u="none" strike="noStrike" kern="1200" cap="none" spc="0" baseline="0">
                  <a:solidFill>
                    <a:srgbClr val="FFFFFF"/>
                  </a:solidFill>
                  <a:uFillTx/>
                  <a:latin typeface="Tw Cen MT"/>
                </a:rPr>
                <a:t>Employers</a:t>
              </a:r>
            </a:p>
          </p:txBody>
        </p:sp>
        <p:sp>
          <p:nvSpPr>
            <p:cNvPr id="7" name="Freeform: Shape 6">
              <a:extLst>
                <a:ext uri="{FF2B5EF4-FFF2-40B4-BE49-F238E27FC236}">
                  <a16:creationId xmlns:a16="http://schemas.microsoft.com/office/drawing/2014/main" id="{2EF784B5-B4C6-4FC1-892D-18DE05582D00}"/>
                </a:ext>
              </a:extLst>
            </p:cNvPr>
            <p:cNvSpPr/>
            <p:nvPr/>
          </p:nvSpPr>
          <p:spPr>
            <a:xfrm>
              <a:off x="8371194" y="2632429"/>
              <a:ext cx="3814739" cy="3814739"/>
            </a:xfrm>
            <a:custGeom>
              <a:avLst/>
              <a:gdLst>
                <a:gd name="f0" fmla="val 10800000"/>
                <a:gd name="f1" fmla="val 5400000"/>
                <a:gd name="f2" fmla="val 180"/>
                <a:gd name="f3" fmla="val w"/>
                <a:gd name="f4" fmla="val h"/>
                <a:gd name="f5" fmla="val 0"/>
                <a:gd name="f6" fmla="val 3814741"/>
                <a:gd name="f7" fmla="+- 0 0 8310314"/>
                <a:gd name="f8" fmla="val 1706145"/>
                <a:gd name="f9" fmla="val 130569"/>
                <a:gd name="f10" fmla="val 1788160"/>
                <a:gd name="f11" fmla="val 15812321"/>
                <a:gd name="f12" fmla="val 8341962"/>
                <a:gd name="f13" fmla="val 3304851"/>
                <a:gd name="f14" fmla="val 3204456"/>
                <a:gd name="f15" fmla="val 3059271"/>
                <a:gd name="f16" fmla="val 3155910"/>
                <a:gd name="f17" fmla="val 3021914"/>
                <a:gd name="f18" fmla="val 2897781"/>
                <a:gd name="f19" fmla="val 3102506"/>
                <a:gd name="f20" fmla="val 2985135"/>
                <a:gd name="f21" fmla="val 1609325"/>
                <a:gd name="f22" fmla="val 2522635"/>
                <a:gd name="f23" fmla="+- 0 0 -263"/>
                <a:gd name="f24" fmla="+- 0 0 -137"/>
                <a:gd name="f25" fmla="+- 0 0 -227"/>
                <a:gd name="f26" fmla="+- 0 0 -317"/>
                <a:gd name="f27" fmla="*/ f3 1 3814741"/>
                <a:gd name="f28" fmla="*/ f4 1 3814741"/>
                <a:gd name="f29" fmla="+- f6 0 f5"/>
                <a:gd name="f30" fmla="*/ f23 f0 1"/>
                <a:gd name="f31" fmla="*/ f24 f0 1"/>
                <a:gd name="f32" fmla="*/ f25 f0 1"/>
                <a:gd name="f33" fmla="*/ f26 f0 1"/>
                <a:gd name="f34" fmla="*/ f29 1 3814741"/>
                <a:gd name="f35" fmla="*/ f30 1 f2"/>
                <a:gd name="f36" fmla="*/ f31 1 f2"/>
                <a:gd name="f37" fmla="*/ f32 1 f2"/>
                <a:gd name="f38" fmla="*/ f33 1 f2"/>
                <a:gd name="f39" fmla="*/ 1716207 1 f34"/>
                <a:gd name="f40" fmla="*/ 219418 1 f34"/>
                <a:gd name="f41" fmla="*/ 3304851 1 f34"/>
                <a:gd name="f42" fmla="*/ 3204456 1 f34"/>
                <a:gd name="f43" fmla="*/ 3059271 1 f34"/>
                <a:gd name="f44" fmla="*/ 3155910 1 f34"/>
                <a:gd name="f45" fmla="*/ 3021914 1 f34"/>
                <a:gd name="f46" fmla="*/ 2897781 1 f34"/>
                <a:gd name="f47" fmla="*/ 642951 1 f34"/>
                <a:gd name="f48" fmla="*/ 3171790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3814741" h="3814741">
                  <a:moveTo>
                    <a:pt x="f8" y="f9"/>
                  </a:moveTo>
                  <a:arcTo wR="f10" hR="f10" stAng="f11" swAng="f12"/>
                  <a:lnTo>
                    <a:pt x="f13" y="f14"/>
                  </a:lnTo>
                  <a:lnTo>
                    <a:pt x="f15" y="f16"/>
                  </a:lnTo>
                  <a:lnTo>
                    <a:pt x="f17" y="f18"/>
                  </a:lnTo>
                  <a:lnTo>
                    <a:pt x="f19" y="f20"/>
                  </a:lnTo>
                  <a:arcTo wR="f21" hR="f21" stAng="f22" swAng="f7"/>
                  <a:close/>
                </a:path>
              </a:pathLst>
            </a:custGeom>
            <a:solidFill>
              <a:srgbClr val="ABD3E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E230DAA6-B96B-49F0-A5BF-383409423A5E}"/>
                </a:ext>
              </a:extLst>
            </p:cNvPr>
            <p:cNvSpPr/>
            <p:nvPr/>
          </p:nvSpPr>
          <p:spPr>
            <a:xfrm>
              <a:off x="6468849" y="1900708"/>
              <a:ext cx="2771646" cy="2771646"/>
            </a:xfrm>
            <a:custGeom>
              <a:avLst/>
              <a:gdLst>
                <a:gd name="f0" fmla="val 10800000"/>
                <a:gd name="f1" fmla="val 5400000"/>
                <a:gd name="f2" fmla="val 180"/>
                <a:gd name="f3" fmla="val w"/>
                <a:gd name="f4" fmla="val h"/>
                <a:gd name="f5" fmla="val 0"/>
                <a:gd name="f6" fmla="val 2771648"/>
                <a:gd name="f7" fmla="+- 0 0 4313128"/>
                <a:gd name="f8" fmla="val 896964"/>
                <a:gd name="f9" fmla="val 217351"/>
                <a:gd name="f10" fmla="val 965983"/>
                <a:gd name="f11" fmla="val 382321"/>
                <a:gd name="f12" fmla="val 1087789"/>
                <a:gd name="f13" fmla="val 14837806"/>
                <a:gd name="f14" fmla="val 417228"/>
                <a:gd name="f15" fmla="val 1447520"/>
                <a:gd name="f16" fmla="val 235854"/>
                <a:gd name="f17" fmla="val 1637566"/>
                <a:gd name="f18" fmla="val 9636"/>
                <a:gd name="f19" fmla="val 1536747"/>
                <a:gd name="f20" fmla="val 125448"/>
                <a:gd name="f21" fmla="val 1511394"/>
                <a:gd name="f22" fmla="val 1266615"/>
                <a:gd name="f23" fmla="val 10458627"/>
                <a:gd name="f24" fmla="val 4379179"/>
                <a:gd name="f25" fmla="+- 0 0 -427"/>
                <a:gd name="f26" fmla="+- 0 0 -257"/>
                <a:gd name="f27" fmla="+- 0 0 -167"/>
                <a:gd name="f28" fmla="+- 0 0 -437"/>
                <a:gd name="f29" fmla="*/ f3 1 2771648"/>
                <a:gd name="f30" fmla="*/ f4 1 2771648"/>
                <a:gd name="f31" fmla="+- f6 0 f5"/>
                <a:gd name="f32" fmla="*/ f25 f0 1"/>
                <a:gd name="f33" fmla="*/ f26 f0 1"/>
                <a:gd name="f34" fmla="*/ f27 f0 1"/>
                <a:gd name="f35" fmla="*/ f28 f0 1"/>
                <a:gd name="f36" fmla="*/ f31 1 2771648"/>
                <a:gd name="f37" fmla="*/ f32 1 f2"/>
                <a:gd name="f38" fmla="*/ f33 1 f2"/>
                <a:gd name="f39" fmla="*/ f34 1 f2"/>
                <a:gd name="f40" fmla="*/ f35 1 f2"/>
                <a:gd name="f41" fmla="*/ 931473 1 f36"/>
                <a:gd name="f42" fmla="*/ 299836 1 f36"/>
                <a:gd name="f43" fmla="*/ 9636 1 f36"/>
                <a:gd name="f44" fmla="*/ 1536747 1 f36"/>
                <a:gd name="f45" fmla="*/ 235854 1 f36"/>
                <a:gd name="f46" fmla="*/ 1637566 1 f36"/>
                <a:gd name="f47" fmla="*/ 417228 1 f36"/>
                <a:gd name="f48" fmla="*/ 1447520 1 f36"/>
                <a:gd name="f49" fmla="*/ 490192 1 f36"/>
                <a:gd name="f50" fmla="*/ 2281456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2771648" h="2771648">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ABD3E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70EA62FA-B931-45AF-80BC-8265807F01D7}"/>
                </a:ext>
              </a:extLst>
            </p:cNvPr>
            <p:cNvSpPr/>
            <p:nvPr/>
          </p:nvSpPr>
          <p:spPr>
            <a:xfrm>
              <a:off x="7575483" y="419791"/>
              <a:ext cx="2988396" cy="2988396"/>
            </a:xfrm>
            <a:custGeom>
              <a:avLst/>
              <a:gdLst>
                <a:gd name="f0" fmla="val 10800000"/>
                <a:gd name="f1" fmla="val 5400000"/>
                <a:gd name="f2" fmla="val 180"/>
                <a:gd name="f3" fmla="val w"/>
                <a:gd name="f4" fmla="val h"/>
                <a:gd name="f5" fmla="val 0"/>
                <a:gd name="f6" fmla="val 2988394"/>
                <a:gd name="f7" fmla="+- 0 0 2775998"/>
                <a:gd name="f8" fmla="val 124157"/>
                <a:gd name="f9" fmla="val 1610759"/>
                <a:gd name="f10" fmla="val 1374990"/>
                <a:gd name="f11" fmla="val 10508221"/>
                <a:gd name="f12" fmla="val 2831334"/>
                <a:gd name="f13" fmla="val 398954"/>
                <a:gd name="f14" fmla="val 479531"/>
                <a:gd name="f15" fmla="val 641773"/>
                <a:gd name="f16" fmla="val 531865"/>
                <a:gd name="f17" fmla="val 675612"/>
                <a:gd name="f18" fmla="val 791860"/>
                <a:gd name="f19" fmla="val 596991"/>
                <a:gd name="f20" fmla="val 703102"/>
                <a:gd name="f21" fmla="val 1196164"/>
                <a:gd name="f22" fmla="val 13284219"/>
                <a:gd name="f23" fmla="+- 0 0 -175"/>
                <a:gd name="f24" fmla="+- 0 0 -318"/>
                <a:gd name="f25" fmla="+- 0 0 -408"/>
                <a:gd name="f26" fmla="+- 0 0 -498"/>
                <a:gd name="f27" fmla="*/ f3 1 2988394"/>
                <a:gd name="f28" fmla="*/ f4 1 2988394"/>
                <a:gd name="f29" fmla="+- f6 0 f5"/>
                <a:gd name="f30" fmla="*/ f23 f0 1"/>
                <a:gd name="f31" fmla="*/ f24 f0 1"/>
                <a:gd name="f32" fmla="*/ f25 f0 1"/>
                <a:gd name="f33" fmla="*/ f26 f0 1"/>
                <a:gd name="f34" fmla="*/ f29 1 2988394"/>
                <a:gd name="f35" fmla="*/ f30 1 f2"/>
                <a:gd name="f36" fmla="*/ f31 1 f2"/>
                <a:gd name="f37" fmla="*/ f32 1 f2"/>
                <a:gd name="f38" fmla="*/ f33 1 f2"/>
                <a:gd name="f39" fmla="*/ 213248 1 f34"/>
                <a:gd name="f40" fmla="*/ 1603179 1 f34"/>
                <a:gd name="f41" fmla="*/ 398954 1 f34"/>
                <a:gd name="f42" fmla="*/ 479531 1 f34"/>
                <a:gd name="f43" fmla="*/ 641773 1 f34"/>
                <a:gd name="f44" fmla="*/ 531865 1 f34"/>
                <a:gd name="f45" fmla="*/ 675612 1 f34"/>
                <a:gd name="f46" fmla="*/ 791860 1 f34"/>
                <a:gd name="f47" fmla="*/ 521932 1 f34"/>
                <a:gd name="f48" fmla="*/ 2466462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988394" h="2988394">
                  <a:moveTo>
                    <a:pt x="f8" y="f9"/>
                  </a:moveTo>
                  <a:arcTo wR="f10" hR="f10" stAng="f11" swAng="f12"/>
                  <a:lnTo>
                    <a:pt x="f13" y="f14"/>
                  </a:lnTo>
                  <a:lnTo>
                    <a:pt x="f15" y="f16"/>
                  </a:lnTo>
                  <a:lnTo>
                    <a:pt x="f17" y="f18"/>
                  </a:lnTo>
                  <a:lnTo>
                    <a:pt x="f19" y="f20"/>
                  </a:lnTo>
                  <a:arcTo wR="f21" hR="f21" stAng="f22" swAng="f7"/>
                  <a:close/>
                </a:path>
              </a:pathLst>
            </a:custGeom>
            <a:solidFill>
              <a:srgbClr val="ABD3E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a:solidFill>
                  <a:srgbClr val="000000"/>
                </a:solidFill>
                <a:uFillTx/>
                <a:latin typeface="Calibri"/>
              </a:endParaRPr>
            </a:p>
          </p:txBody>
        </p:sp>
      </p:grpSp>
      <p:sp>
        <p:nvSpPr>
          <p:cNvPr id="10" name="Speech Bubble: Rectangle with Corners Rounded 4">
            <a:extLst>
              <a:ext uri="{FF2B5EF4-FFF2-40B4-BE49-F238E27FC236}">
                <a16:creationId xmlns:a16="http://schemas.microsoft.com/office/drawing/2014/main" id="{0702AFA6-3CDE-4D5F-A107-7B363A784B93}"/>
              </a:ext>
            </a:extLst>
          </p:cNvPr>
          <p:cNvSpPr/>
          <p:nvPr/>
        </p:nvSpPr>
        <p:spPr>
          <a:xfrm>
            <a:off x="386077" y="1900708"/>
            <a:ext cx="4734552" cy="2046829"/>
          </a:xfrm>
          <a:custGeom>
            <a:avLst>
              <a:gd name="f0" fmla="val 26367"/>
              <a:gd name="f1" fmla="val 1802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1CADE4"/>
          </a:solidFill>
          <a:ln w="15873" cap="flat">
            <a:solidFill>
              <a:srgbClr val="117EA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Calibri"/>
              </a:rPr>
              <a:t>Cross-sectoral cooperation eases the transition </a:t>
            </a:r>
            <a:r>
              <a:rPr lang="en-US" sz="2000" b="1" i="0" u="none" strike="noStrike" kern="1200" cap="none" spc="0" baseline="0">
                <a:solidFill>
                  <a:srgbClr val="FFFFFF"/>
                </a:solidFill>
                <a:uFillTx/>
                <a:latin typeface="Calibri"/>
              </a:rPr>
              <a:t>from education to work, and from work to education</a:t>
            </a:r>
            <a:r>
              <a:rPr lang="en-US" sz="2000" b="0" i="0" u="none" strike="noStrike" kern="1200" cap="none" spc="0" baseline="0">
                <a:solidFill>
                  <a:srgbClr val="FFFFFF"/>
                </a:solidFill>
                <a:uFillTx/>
                <a:latin typeface="Calibri"/>
              </a:rPr>
              <a:t>, and establishes a firm link between what is being taught and societal change and relevance. </a:t>
            </a:r>
          </a:p>
        </p:txBody>
      </p:sp>
      <p:sp>
        <p:nvSpPr>
          <p:cNvPr id="11" name="Speech Bubble: Rectangle with Corners Rounded 5">
            <a:extLst>
              <a:ext uri="{FF2B5EF4-FFF2-40B4-BE49-F238E27FC236}">
                <a16:creationId xmlns:a16="http://schemas.microsoft.com/office/drawing/2014/main" id="{011EB9C3-EBD0-4677-B017-856D2C811648}"/>
              </a:ext>
            </a:extLst>
          </p:cNvPr>
          <p:cNvSpPr/>
          <p:nvPr/>
        </p:nvSpPr>
        <p:spPr>
          <a:xfrm>
            <a:off x="491490" y="4293391"/>
            <a:ext cx="4788822" cy="2046829"/>
          </a:xfrm>
          <a:custGeom>
            <a:avLst>
              <a:gd name="f0" fmla="val 26420"/>
              <a:gd name="f1" fmla="val 369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1CADE4"/>
          </a:solidFill>
          <a:ln w="15873" cap="flat">
            <a:solidFill>
              <a:srgbClr val="117EA7"/>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Calibri"/>
              </a:rPr>
              <a:t>Opportunities for entrepreneurial experiences, traineeships in companies or having entrepreneurs visit education and training institutions are beneficial for both young people and adults. </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1033-A0C1-4AB1-BF9E-D2EDD2F67689}"/>
              </a:ext>
            </a:extLst>
          </p:cNvPr>
          <p:cNvSpPr txBox="1">
            <a:spLocks noGrp="1"/>
          </p:cNvSpPr>
          <p:nvPr>
            <p:ph type="ctrTitle"/>
          </p:nvPr>
        </p:nvSpPr>
        <p:spPr/>
        <p:txBody>
          <a:bodyPr/>
          <a:lstStyle/>
          <a:p>
            <a:r>
              <a:rPr lang="pt-PT" dirty="0" err="1"/>
              <a:t>Being</a:t>
            </a:r>
            <a:r>
              <a:rPr lang="pt-PT" dirty="0"/>
              <a:t>  </a:t>
            </a:r>
            <a:r>
              <a:rPr lang="pt-PT" dirty="0" err="1"/>
              <a:t>an</a:t>
            </a:r>
            <a:r>
              <a:rPr lang="pt-PT" dirty="0"/>
              <a:t> </a:t>
            </a:r>
            <a:r>
              <a:rPr lang="pt-PT" dirty="0" err="1"/>
              <a:t>entrepreneurial</a:t>
            </a:r>
            <a:r>
              <a:rPr lang="pt-PT" dirty="0"/>
              <a:t> </a:t>
            </a:r>
            <a:r>
              <a:rPr lang="pt-PT" dirty="0" err="1"/>
              <a:t>teacher</a:t>
            </a:r>
            <a:r>
              <a:rPr lang="pt-PT" dirty="0"/>
              <a:t> </a:t>
            </a:r>
          </a:p>
        </p:txBody>
      </p:sp>
      <p:pic>
        <p:nvPicPr>
          <p:cNvPr id="3" name="Picture 3">
            <a:extLst>
              <a:ext uri="{FF2B5EF4-FFF2-40B4-BE49-F238E27FC236}">
                <a16:creationId xmlns:a16="http://schemas.microsoft.com/office/drawing/2014/main" id="{669E5EEB-7EF4-41AF-9C09-E8F34A75B8F9}"/>
              </a:ext>
            </a:extLst>
          </p:cNvPr>
          <p:cNvPicPr>
            <a:picLocks noChangeAspect="1"/>
          </p:cNvPicPr>
          <p:nvPr/>
        </p:nvPicPr>
        <p:blipFill>
          <a:blip r:embed="rId3"/>
          <a:stretch>
            <a:fillRect/>
          </a:stretch>
        </p:blipFill>
        <p:spPr>
          <a:xfrm>
            <a:off x="0" y="0"/>
            <a:ext cx="12191996" cy="4617720"/>
          </a:xfrm>
          <a:prstGeom prst="rect">
            <a:avLst/>
          </a:prstGeom>
          <a:noFill/>
          <a:ln cap="flat">
            <a:no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9F88-9916-40D4-A3C1-BE02BAE2BFFB}"/>
              </a:ext>
            </a:extLst>
          </p:cNvPr>
          <p:cNvSpPr>
            <a:spLocks noGrp="1"/>
          </p:cNvSpPr>
          <p:nvPr>
            <p:ph type="title"/>
          </p:nvPr>
        </p:nvSpPr>
        <p:spPr/>
        <p:txBody>
          <a:bodyPr/>
          <a:lstStyle/>
          <a:p>
            <a:r>
              <a:rPr lang="pt-PT" dirty="0" err="1"/>
              <a:t>Entrepreneurial</a:t>
            </a:r>
            <a:r>
              <a:rPr lang="pt-PT" dirty="0"/>
              <a:t> </a:t>
            </a:r>
            <a:r>
              <a:rPr lang="pt-PT" dirty="0" err="1"/>
              <a:t>teacher</a:t>
            </a:r>
            <a:r>
              <a:rPr lang="pt-PT" dirty="0"/>
              <a:t> </a:t>
            </a:r>
          </a:p>
        </p:txBody>
      </p:sp>
      <p:grpSp>
        <p:nvGrpSpPr>
          <p:cNvPr id="22" name="Group 21">
            <a:extLst>
              <a:ext uri="{FF2B5EF4-FFF2-40B4-BE49-F238E27FC236}">
                <a16:creationId xmlns:a16="http://schemas.microsoft.com/office/drawing/2014/main" id="{4E26394E-D149-4A12-9AEC-F0B1A9215FAF}"/>
              </a:ext>
            </a:extLst>
          </p:cNvPr>
          <p:cNvGrpSpPr/>
          <p:nvPr/>
        </p:nvGrpSpPr>
        <p:grpSpPr>
          <a:xfrm>
            <a:off x="1281780" y="1959153"/>
            <a:ext cx="9204767" cy="3697149"/>
            <a:chOff x="1055847" y="2688618"/>
            <a:chExt cx="9204767" cy="3697149"/>
          </a:xfrm>
        </p:grpSpPr>
        <p:sp>
          <p:nvSpPr>
            <p:cNvPr id="3" name="TextBox 2">
              <a:extLst>
                <a:ext uri="{FF2B5EF4-FFF2-40B4-BE49-F238E27FC236}">
                  <a16:creationId xmlns:a16="http://schemas.microsoft.com/office/drawing/2014/main" id="{50C8C6D7-F898-498C-B4B3-42919EA02D96}"/>
                </a:ext>
              </a:extLst>
            </p:cNvPr>
            <p:cNvSpPr txBox="1"/>
            <p:nvPr/>
          </p:nvSpPr>
          <p:spPr>
            <a:xfrm>
              <a:off x="2871514" y="2688618"/>
              <a:ext cx="1986337" cy="523220"/>
            </a:xfrm>
            <a:prstGeom prst="rect">
              <a:avLst/>
            </a:prstGeom>
            <a:noFill/>
          </p:spPr>
          <p:txBody>
            <a:bodyPr wrap="square" rtlCol="0">
              <a:spAutoFit/>
            </a:bodyPr>
            <a:lstStyle/>
            <a:p>
              <a:r>
                <a:rPr lang="en-GB" sz="2800">
                  <a:solidFill>
                    <a:srgbClr val="2BABCF"/>
                  </a:solidFill>
                </a:rPr>
                <a:t>Inspirational</a:t>
              </a:r>
            </a:p>
          </p:txBody>
        </p:sp>
        <p:sp>
          <p:nvSpPr>
            <p:cNvPr id="4" name="TextBox 3">
              <a:extLst>
                <a:ext uri="{FF2B5EF4-FFF2-40B4-BE49-F238E27FC236}">
                  <a16:creationId xmlns:a16="http://schemas.microsoft.com/office/drawing/2014/main" id="{61AB0636-DF60-41AD-8167-A2B6F16ED386}"/>
                </a:ext>
              </a:extLst>
            </p:cNvPr>
            <p:cNvSpPr txBox="1"/>
            <p:nvPr/>
          </p:nvSpPr>
          <p:spPr>
            <a:xfrm>
              <a:off x="1055847" y="5076404"/>
              <a:ext cx="3698697" cy="707886"/>
            </a:xfrm>
            <a:prstGeom prst="rect">
              <a:avLst/>
            </a:prstGeom>
            <a:noFill/>
          </p:spPr>
          <p:txBody>
            <a:bodyPr wrap="square" rtlCol="0">
              <a:spAutoFit/>
            </a:bodyPr>
            <a:lstStyle/>
            <a:p>
              <a:pPr algn="ctr"/>
              <a:r>
                <a:rPr lang="en-GB" sz="2000" b="1">
                  <a:solidFill>
                    <a:srgbClr val="3C88C8"/>
                  </a:solidFill>
                  <a:latin typeface="Articulate Light" panose="02000503040000020004" pitchFamily="2" charset="0"/>
                </a:rPr>
                <a:t>Seeks to close the gap between education &amp; economy</a:t>
              </a:r>
            </a:p>
          </p:txBody>
        </p:sp>
        <p:sp>
          <p:nvSpPr>
            <p:cNvPr id="5" name="TextBox 4">
              <a:extLst>
                <a:ext uri="{FF2B5EF4-FFF2-40B4-BE49-F238E27FC236}">
                  <a16:creationId xmlns:a16="http://schemas.microsoft.com/office/drawing/2014/main" id="{5364296C-2F8B-4881-9446-C54214B49A9D}"/>
                </a:ext>
              </a:extLst>
            </p:cNvPr>
            <p:cNvSpPr txBox="1"/>
            <p:nvPr/>
          </p:nvSpPr>
          <p:spPr>
            <a:xfrm>
              <a:off x="5491810" y="5924102"/>
              <a:ext cx="3565132" cy="461665"/>
            </a:xfrm>
            <a:prstGeom prst="rect">
              <a:avLst/>
            </a:prstGeom>
            <a:noFill/>
          </p:spPr>
          <p:txBody>
            <a:bodyPr wrap="square" rtlCol="0">
              <a:spAutoFit/>
            </a:bodyPr>
            <a:lstStyle/>
            <a:p>
              <a:r>
                <a:rPr lang="en-GB" sz="2400">
                  <a:solidFill>
                    <a:srgbClr val="0B6DBE"/>
                  </a:solidFill>
                </a:rPr>
                <a:t>Passion for teaching</a:t>
              </a:r>
            </a:p>
          </p:txBody>
        </p:sp>
        <p:sp>
          <p:nvSpPr>
            <p:cNvPr id="7" name="TextBox 6">
              <a:extLst>
                <a:ext uri="{FF2B5EF4-FFF2-40B4-BE49-F238E27FC236}">
                  <a16:creationId xmlns:a16="http://schemas.microsoft.com/office/drawing/2014/main" id="{1777C1CB-2DAD-4125-B49F-808C24ABAB10}"/>
                </a:ext>
              </a:extLst>
            </p:cNvPr>
            <p:cNvSpPr txBox="1"/>
            <p:nvPr/>
          </p:nvSpPr>
          <p:spPr>
            <a:xfrm rot="16200000">
              <a:off x="5468076" y="3875393"/>
              <a:ext cx="2150980" cy="584775"/>
            </a:xfrm>
            <a:prstGeom prst="rect">
              <a:avLst/>
            </a:prstGeom>
            <a:noFill/>
          </p:spPr>
          <p:txBody>
            <a:bodyPr wrap="square" rtlCol="0">
              <a:spAutoFit/>
            </a:bodyPr>
            <a:lstStyle/>
            <a:p>
              <a:r>
                <a:rPr lang="en-GB" sz="3200" dirty="0">
                  <a:solidFill>
                    <a:srgbClr val="002060"/>
                  </a:solidFill>
                  <a:latin typeface="Articulate Narrow" panose="02000506040000020004" pitchFamily="2" charset="0"/>
                </a:rPr>
                <a:t>CONFIDENT</a:t>
              </a:r>
            </a:p>
          </p:txBody>
        </p:sp>
        <p:sp>
          <p:nvSpPr>
            <p:cNvPr id="10" name="TextBox 9">
              <a:extLst>
                <a:ext uri="{FF2B5EF4-FFF2-40B4-BE49-F238E27FC236}">
                  <a16:creationId xmlns:a16="http://schemas.microsoft.com/office/drawing/2014/main" id="{05DE8813-8439-4D4D-B19A-CA29A24AAD4F}"/>
                </a:ext>
              </a:extLst>
            </p:cNvPr>
            <p:cNvSpPr txBox="1"/>
            <p:nvPr/>
          </p:nvSpPr>
          <p:spPr>
            <a:xfrm>
              <a:off x="6838111" y="4586788"/>
              <a:ext cx="2634661" cy="584775"/>
            </a:xfrm>
            <a:prstGeom prst="rect">
              <a:avLst/>
            </a:prstGeom>
            <a:noFill/>
          </p:spPr>
          <p:txBody>
            <a:bodyPr wrap="square" rtlCol="0">
              <a:spAutoFit/>
            </a:bodyPr>
            <a:lstStyle/>
            <a:p>
              <a:r>
                <a:rPr lang="en-GB" sz="3200" b="1">
                  <a:solidFill>
                    <a:srgbClr val="CC0099"/>
                  </a:solidFill>
                </a:rPr>
                <a:t>Open-minded</a:t>
              </a:r>
            </a:p>
          </p:txBody>
        </p:sp>
        <p:sp>
          <p:nvSpPr>
            <p:cNvPr id="12" name="TextBox 11">
              <a:extLst>
                <a:ext uri="{FF2B5EF4-FFF2-40B4-BE49-F238E27FC236}">
                  <a16:creationId xmlns:a16="http://schemas.microsoft.com/office/drawing/2014/main" id="{A3C9C3E8-F784-4749-B876-AE76E97E15CE}"/>
                </a:ext>
              </a:extLst>
            </p:cNvPr>
            <p:cNvSpPr txBox="1"/>
            <p:nvPr/>
          </p:nvSpPr>
          <p:spPr>
            <a:xfrm>
              <a:off x="6969459" y="5107642"/>
              <a:ext cx="3291155" cy="830997"/>
            </a:xfrm>
            <a:prstGeom prst="rect">
              <a:avLst/>
            </a:prstGeom>
            <a:noFill/>
          </p:spPr>
          <p:txBody>
            <a:bodyPr wrap="square" rtlCol="0">
              <a:spAutoFit/>
            </a:bodyPr>
            <a:lstStyle/>
            <a:p>
              <a:r>
                <a:rPr lang="en-GB" sz="2400"/>
                <a:t>Includes external experts in their teaching </a:t>
              </a:r>
            </a:p>
          </p:txBody>
        </p:sp>
        <p:sp>
          <p:nvSpPr>
            <p:cNvPr id="13" name="TextBox 12">
              <a:extLst>
                <a:ext uri="{FF2B5EF4-FFF2-40B4-BE49-F238E27FC236}">
                  <a16:creationId xmlns:a16="http://schemas.microsoft.com/office/drawing/2014/main" id="{EE60D6F9-36C8-4FAD-BF9C-35F3764CDE4A}"/>
                </a:ext>
              </a:extLst>
            </p:cNvPr>
            <p:cNvSpPr txBox="1"/>
            <p:nvPr/>
          </p:nvSpPr>
          <p:spPr>
            <a:xfrm>
              <a:off x="4394814" y="5527174"/>
              <a:ext cx="2722652" cy="523220"/>
            </a:xfrm>
            <a:prstGeom prst="rect">
              <a:avLst/>
            </a:prstGeom>
            <a:noFill/>
          </p:spPr>
          <p:txBody>
            <a:bodyPr wrap="square" rtlCol="0">
              <a:spAutoFit/>
            </a:bodyPr>
            <a:lstStyle/>
            <a:p>
              <a:r>
                <a:rPr lang="en-GB" sz="2800"/>
                <a:t>Good listener </a:t>
              </a:r>
            </a:p>
          </p:txBody>
        </p:sp>
        <p:sp>
          <p:nvSpPr>
            <p:cNvPr id="14" name="TextBox 13">
              <a:extLst>
                <a:ext uri="{FF2B5EF4-FFF2-40B4-BE49-F238E27FC236}">
                  <a16:creationId xmlns:a16="http://schemas.microsoft.com/office/drawing/2014/main" id="{0E018676-F269-4B13-B3BE-39A886ECB315}"/>
                </a:ext>
              </a:extLst>
            </p:cNvPr>
            <p:cNvSpPr txBox="1"/>
            <p:nvPr/>
          </p:nvSpPr>
          <p:spPr>
            <a:xfrm rot="16200000">
              <a:off x="8638808" y="3605378"/>
              <a:ext cx="1672504" cy="646331"/>
            </a:xfrm>
            <a:prstGeom prst="rect">
              <a:avLst/>
            </a:prstGeom>
            <a:noFill/>
          </p:spPr>
          <p:txBody>
            <a:bodyPr wrap="square" rtlCol="0">
              <a:spAutoFit/>
            </a:bodyPr>
            <a:lstStyle/>
            <a:p>
              <a:r>
                <a:rPr lang="en-GB" sz="3600" b="1">
                  <a:solidFill>
                    <a:srgbClr val="660033"/>
                  </a:solidFill>
                </a:rPr>
                <a:t>flexible</a:t>
              </a:r>
            </a:p>
          </p:txBody>
        </p:sp>
        <p:sp>
          <p:nvSpPr>
            <p:cNvPr id="15" name="TextBox 14">
              <a:extLst>
                <a:ext uri="{FF2B5EF4-FFF2-40B4-BE49-F238E27FC236}">
                  <a16:creationId xmlns:a16="http://schemas.microsoft.com/office/drawing/2014/main" id="{121DD9EB-BD83-4DA4-A549-77362231838C}"/>
                </a:ext>
              </a:extLst>
            </p:cNvPr>
            <p:cNvSpPr txBox="1"/>
            <p:nvPr/>
          </p:nvSpPr>
          <p:spPr>
            <a:xfrm>
              <a:off x="6985125" y="2948502"/>
              <a:ext cx="2250041" cy="1569660"/>
            </a:xfrm>
            <a:prstGeom prst="rect">
              <a:avLst/>
            </a:prstGeom>
            <a:noFill/>
          </p:spPr>
          <p:txBody>
            <a:bodyPr wrap="square" rtlCol="0">
              <a:spAutoFit/>
            </a:bodyPr>
            <a:lstStyle/>
            <a:p>
              <a:pPr algn="ctr"/>
              <a:r>
                <a:rPr lang="en-GB" sz="2400" b="1">
                  <a:solidFill>
                    <a:schemeClr val="accent5">
                      <a:lumMod val="75000"/>
                    </a:schemeClr>
                  </a:solidFill>
                </a:rPr>
                <a:t>Supports the individual learning process of students </a:t>
              </a:r>
            </a:p>
          </p:txBody>
        </p:sp>
        <p:sp>
          <p:nvSpPr>
            <p:cNvPr id="16" name="TextBox 15">
              <a:extLst>
                <a:ext uri="{FF2B5EF4-FFF2-40B4-BE49-F238E27FC236}">
                  <a16:creationId xmlns:a16="http://schemas.microsoft.com/office/drawing/2014/main" id="{8FFB3050-1E8E-45D1-951D-233160AD1BF9}"/>
                </a:ext>
              </a:extLst>
            </p:cNvPr>
            <p:cNvSpPr txBox="1"/>
            <p:nvPr/>
          </p:nvSpPr>
          <p:spPr>
            <a:xfrm rot="16200000">
              <a:off x="3295620" y="3580448"/>
              <a:ext cx="1297111" cy="523220"/>
            </a:xfrm>
            <a:prstGeom prst="rect">
              <a:avLst/>
            </a:prstGeom>
            <a:noFill/>
          </p:spPr>
          <p:txBody>
            <a:bodyPr wrap="square" rtlCol="0">
              <a:spAutoFit/>
            </a:bodyPr>
            <a:lstStyle/>
            <a:p>
              <a:r>
                <a:rPr lang="en-GB" sz="2800">
                  <a:solidFill>
                    <a:srgbClr val="7030A0"/>
                  </a:solidFill>
                </a:rPr>
                <a:t>COACH</a:t>
              </a:r>
            </a:p>
          </p:txBody>
        </p:sp>
        <p:sp>
          <p:nvSpPr>
            <p:cNvPr id="17" name="TextBox 16">
              <a:extLst>
                <a:ext uri="{FF2B5EF4-FFF2-40B4-BE49-F238E27FC236}">
                  <a16:creationId xmlns:a16="http://schemas.microsoft.com/office/drawing/2014/main" id="{644362C9-A970-4BF1-8DDD-024908AA3E95}"/>
                </a:ext>
              </a:extLst>
            </p:cNvPr>
            <p:cNvSpPr txBox="1"/>
            <p:nvPr/>
          </p:nvSpPr>
          <p:spPr>
            <a:xfrm>
              <a:off x="1663919" y="4283451"/>
              <a:ext cx="2527444" cy="646331"/>
            </a:xfrm>
            <a:prstGeom prst="rect">
              <a:avLst/>
            </a:prstGeom>
            <a:noFill/>
          </p:spPr>
          <p:txBody>
            <a:bodyPr wrap="square" rtlCol="0">
              <a:spAutoFit/>
            </a:bodyPr>
            <a:lstStyle/>
            <a:p>
              <a:r>
                <a:rPr lang="en-GB" sz="3600">
                  <a:solidFill>
                    <a:srgbClr val="00B0F0"/>
                  </a:solidFill>
                </a:rPr>
                <a:t>Team-player</a:t>
              </a:r>
            </a:p>
          </p:txBody>
        </p:sp>
        <p:sp>
          <p:nvSpPr>
            <p:cNvPr id="18" name="TextBox 17">
              <a:extLst>
                <a:ext uri="{FF2B5EF4-FFF2-40B4-BE49-F238E27FC236}">
                  <a16:creationId xmlns:a16="http://schemas.microsoft.com/office/drawing/2014/main" id="{7E63F769-5E3A-4290-81EB-CA87C37239FD}"/>
                </a:ext>
              </a:extLst>
            </p:cNvPr>
            <p:cNvSpPr txBox="1"/>
            <p:nvPr/>
          </p:nvSpPr>
          <p:spPr>
            <a:xfrm>
              <a:off x="1667051" y="3274408"/>
              <a:ext cx="2185757" cy="830997"/>
            </a:xfrm>
            <a:prstGeom prst="rect">
              <a:avLst/>
            </a:prstGeom>
            <a:noFill/>
          </p:spPr>
          <p:txBody>
            <a:bodyPr wrap="square" rtlCol="0">
              <a:spAutoFit/>
            </a:bodyPr>
            <a:lstStyle/>
            <a:p>
              <a:r>
                <a:rPr lang="en-GB" sz="2400">
                  <a:solidFill>
                    <a:schemeClr val="accent1">
                      <a:lumMod val="75000"/>
                    </a:schemeClr>
                  </a:solidFill>
                </a:rPr>
                <a:t>Prefers project-based learning</a:t>
              </a:r>
            </a:p>
          </p:txBody>
        </p:sp>
        <p:sp>
          <p:nvSpPr>
            <p:cNvPr id="19" name="TextBox 18">
              <a:extLst>
                <a:ext uri="{FF2B5EF4-FFF2-40B4-BE49-F238E27FC236}">
                  <a16:creationId xmlns:a16="http://schemas.microsoft.com/office/drawing/2014/main" id="{94F7C6F9-1F6A-4FB9-9FF2-847406F6969F}"/>
                </a:ext>
              </a:extLst>
            </p:cNvPr>
            <p:cNvSpPr txBox="1"/>
            <p:nvPr/>
          </p:nvSpPr>
          <p:spPr>
            <a:xfrm>
              <a:off x="4754544" y="5060562"/>
              <a:ext cx="2003192" cy="523220"/>
            </a:xfrm>
            <a:prstGeom prst="rect">
              <a:avLst/>
            </a:prstGeom>
            <a:noFill/>
          </p:spPr>
          <p:txBody>
            <a:bodyPr wrap="square" rtlCol="0">
              <a:spAutoFit/>
            </a:bodyPr>
            <a:lstStyle/>
            <a:p>
              <a:r>
                <a:rPr lang="en-GB" sz="2800" b="1">
                  <a:solidFill>
                    <a:srgbClr val="FF99FF"/>
                  </a:solidFill>
                </a:rPr>
                <a:t>Responsible</a:t>
              </a:r>
            </a:p>
          </p:txBody>
        </p:sp>
        <p:sp>
          <p:nvSpPr>
            <p:cNvPr id="20" name="TextBox 19">
              <a:extLst>
                <a:ext uri="{FF2B5EF4-FFF2-40B4-BE49-F238E27FC236}">
                  <a16:creationId xmlns:a16="http://schemas.microsoft.com/office/drawing/2014/main" id="{279BF527-4561-4D80-99A5-18E0BA94236C}"/>
                </a:ext>
              </a:extLst>
            </p:cNvPr>
            <p:cNvSpPr txBox="1"/>
            <p:nvPr/>
          </p:nvSpPr>
          <p:spPr>
            <a:xfrm>
              <a:off x="4921147" y="2841105"/>
              <a:ext cx="2489935" cy="523220"/>
            </a:xfrm>
            <a:prstGeom prst="rect">
              <a:avLst/>
            </a:prstGeom>
            <a:noFill/>
          </p:spPr>
          <p:txBody>
            <a:bodyPr wrap="square" rtlCol="0">
              <a:spAutoFit/>
            </a:bodyPr>
            <a:lstStyle/>
            <a:p>
              <a:r>
                <a:rPr lang="en-GB" sz="2800" dirty="0">
                  <a:solidFill>
                    <a:srgbClr val="9933FF"/>
                  </a:solidFill>
                  <a:latin typeface="Aharoni" panose="020B0604020202020204" pitchFamily="2" charset="-79"/>
                  <a:cs typeface="Aharoni" panose="020B0604020202020204" pitchFamily="2" charset="-79"/>
                </a:rPr>
                <a:t>Rule breaker </a:t>
              </a:r>
            </a:p>
          </p:txBody>
        </p:sp>
        <p:sp>
          <p:nvSpPr>
            <p:cNvPr id="21" name="TextBox 20">
              <a:extLst>
                <a:ext uri="{FF2B5EF4-FFF2-40B4-BE49-F238E27FC236}">
                  <a16:creationId xmlns:a16="http://schemas.microsoft.com/office/drawing/2014/main" id="{5707396B-CC06-45A4-80BE-0584A504B8F5}"/>
                </a:ext>
              </a:extLst>
            </p:cNvPr>
            <p:cNvSpPr txBox="1"/>
            <p:nvPr/>
          </p:nvSpPr>
          <p:spPr>
            <a:xfrm>
              <a:off x="4203751" y="3461993"/>
              <a:ext cx="1962364" cy="1384995"/>
            </a:xfrm>
            <a:prstGeom prst="rect">
              <a:avLst/>
            </a:prstGeom>
            <a:noFill/>
          </p:spPr>
          <p:txBody>
            <a:bodyPr wrap="square" rtlCol="0">
              <a:spAutoFit/>
            </a:bodyPr>
            <a:lstStyle/>
            <a:p>
              <a:pPr algn="ctr"/>
              <a:r>
                <a:rPr lang="en-GB" sz="2800" b="1">
                  <a:solidFill>
                    <a:srgbClr val="EE4599"/>
                  </a:solidFill>
                </a:rPr>
                <a:t>Focusing on real-life experiences  </a:t>
              </a:r>
            </a:p>
          </p:txBody>
        </p:sp>
      </p:grpSp>
    </p:spTree>
    <p:custDataLst>
      <p:tags r:id="rId1"/>
    </p:custDataLst>
    <p:extLst>
      <p:ext uri="{BB962C8B-B14F-4D97-AF65-F5344CB8AC3E}">
        <p14:creationId xmlns:p14="http://schemas.microsoft.com/office/powerpoint/2010/main" val="212338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A095-FA7C-4B32-802F-71F27D0D5C65}"/>
              </a:ext>
            </a:extLst>
          </p:cNvPr>
          <p:cNvSpPr>
            <a:spLocks noGrp="1"/>
          </p:cNvSpPr>
          <p:nvPr>
            <p:ph type="title"/>
          </p:nvPr>
        </p:nvSpPr>
        <p:spPr/>
        <p:txBody>
          <a:bodyPr/>
          <a:lstStyle/>
          <a:p>
            <a:r>
              <a:rPr lang="pt-PT" dirty="0" err="1"/>
              <a:t>Entrepreneurial</a:t>
            </a:r>
            <a:r>
              <a:rPr lang="pt-PT" dirty="0"/>
              <a:t> </a:t>
            </a:r>
            <a:r>
              <a:rPr lang="pt-PT" dirty="0" err="1"/>
              <a:t>educators</a:t>
            </a:r>
            <a:endParaRPr lang="pt-PT" dirty="0"/>
          </a:p>
        </p:txBody>
      </p:sp>
      <p:sp>
        <p:nvSpPr>
          <p:cNvPr id="3" name="Content Placeholder 2">
            <a:extLst>
              <a:ext uri="{FF2B5EF4-FFF2-40B4-BE49-F238E27FC236}">
                <a16:creationId xmlns:a16="http://schemas.microsoft.com/office/drawing/2014/main" id="{70BB4066-C079-4C3A-9A67-E3CDB95FAE24}"/>
              </a:ext>
            </a:extLst>
          </p:cNvPr>
          <p:cNvSpPr>
            <a:spLocks noGrp="1"/>
          </p:cNvSpPr>
          <p:nvPr>
            <p:ph idx="1"/>
          </p:nvPr>
        </p:nvSpPr>
        <p:spPr>
          <a:xfrm>
            <a:off x="1024128" y="1808480"/>
            <a:ext cx="10143744" cy="4500880"/>
          </a:xfrm>
        </p:spPr>
        <p:txBody>
          <a:bodyPr>
            <a:noAutofit/>
          </a:bodyPr>
          <a:lstStyle/>
          <a:p>
            <a:pPr algn="just">
              <a:lnSpc>
                <a:spcPct val="100000"/>
              </a:lnSpc>
              <a:spcBef>
                <a:spcPts val="600"/>
              </a:spcBef>
              <a:spcAft>
                <a:spcPts val="0"/>
              </a:spcAft>
              <a:buFont typeface="Arial" panose="020B0604020202020204" pitchFamily="34" charset="0"/>
              <a:buChar char="•"/>
            </a:pPr>
            <a:r>
              <a:rPr lang="en-GB" sz="1600" dirty="0">
                <a:latin typeface="+mn-lt"/>
              </a:rPr>
              <a:t> </a:t>
            </a:r>
            <a:r>
              <a:rPr lang="en-GB" sz="1800" dirty="0">
                <a:latin typeface="+mn-lt"/>
              </a:rPr>
              <a:t>develop an entrepreneurial approach to teaching and learning, they create an environment that enables innovation in teacher education and teaching practice.</a:t>
            </a:r>
          </a:p>
          <a:p>
            <a:pPr algn="just">
              <a:lnSpc>
                <a:spcPct val="100000"/>
              </a:lnSpc>
              <a:spcBef>
                <a:spcPts val="600"/>
              </a:spcBef>
              <a:spcAft>
                <a:spcPts val="0"/>
              </a:spcAft>
              <a:buFont typeface="Arial" panose="020B0604020202020204" pitchFamily="34" charset="0"/>
              <a:buChar char="•"/>
            </a:pPr>
            <a:r>
              <a:rPr lang="en-GB" sz="1800" dirty="0">
                <a:latin typeface="+mn-lt"/>
              </a:rPr>
              <a:t> reward individual initiative, responsibility taking and risk taking. Are ready to accept failure as an integral part of a learning process.</a:t>
            </a:r>
          </a:p>
          <a:p>
            <a:pPr algn="just">
              <a:lnSpc>
                <a:spcPct val="100000"/>
              </a:lnSpc>
              <a:spcBef>
                <a:spcPts val="600"/>
              </a:spcBef>
              <a:spcAft>
                <a:spcPts val="0"/>
              </a:spcAft>
              <a:buFont typeface="Arial" panose="020B0604020202020204" pitchFamily="34" charset="0"/>
              <a:buChar char="•"/>
            </a:pPr>
            <a:r>
              <a:rPr lang="en-GB" sz="1800" dirty="0">
                <a:latin typeface="+mn-lt"/>
              </a:rPr>
              <a:t> need to learn how to manage risks. Failure is an integral part of the entrepreneurial process but it can also be a costly waste of time, skill and commitment. Entrepreneurial teachers know how to mitigate risks.</a:t>
            </a:r>
          </a:p>
          <a:p>
            <a:pPr algn="just">
              <a:lnSpc>
                <a:spcPct val="100000"/>
              </a:lnSpc>
              <a:spcBef>
                <a:spcPts val="600"/>
              </a:spcBef>
              <a:spcAft>
                <a:spcPts val="0"/>
              </a:spcAft>
              <a:buFont typeface="Arial" panose="020B0604020202020204" pitchFamily="34" charset="0"/>
              <a:buChar char="•"/>
            </a:pPr>
            <a:r>
              <a:rPr lang="en-GB" sz="1800" dirty="0">
                <a:latin typeface="+mn-lt"/>
              </a:rPr>
              <a:t> have strong team working skills and are networkers. They exchange with their peers and meet up regularly.</a:t>
            </a:r>
          </a:p>
          <a:p>
            <a:pPr algn="just">
              <a:lnSpc>
                <a:spcPct val="100000"/>
              </a:lnSpc>
              <a:spcBef>
                <a:spcPts val="600"/>
              </a:spcBef>
              <a:spcAft>
                <a:spcPts val="0"/>
              </a:spcAft>
              <a:buFont typeface="Arial" panose="020B0604020202020204" pitchFamily="34" charset="0"/>
              <a:buChar char="•"/>
            </a:pPr>
            <a:r>
              <a:rPr lang="en-GB" sz="1800" dirty="0">
                <a:latin typeface="+mn-lt"/>
              </a:rPr>
              <a:t> use a variety of creative methods as innovative pedagogical tools and let trainees take responsibility of their own learning process.</a:t>
            </a:r>
          </a:p>
          <a:p>
            <a:pPr algn="just">
              <a:lnSpc>
                <a:spcPct val="100000"/>
              </a:lnSpc>
              <a:spcBef>
                <a:spcPts val="600"/>
              </a:spcBef>
              <a:spcAft>
                <a:spcPts val="0"/>
              </a:spcAft>
              <a:buFont typeface="Arial" panose="020B0604020202020204" pitchFamily="34" charset="0"/>
              <a:buChar char="•"/>
            </a:pPr>
            <a:r>
              <a:rPr lang="en-GB" sz="1800" dirty="0">
                <a:latin typeface="+mn-lt"/>
              </a:rPr>
              <a:t> in their assessment methods, acknowledge not only the solution, but also the process of how to get there.</a:t>
            </a:r>
          </a:p>
          <a:p>
            <a:pPr algn="just">
              <a:lnSpc>
                <a:spcPct val="100000"/>
              </a:lnSpc>
              <a:spcBef>
                <a:spcPts val="600"/>
              </a:spcBef>
              <a:spcAft>
                <a:spcPts val="0"/>
              </a:spcAft>
              <a:buFont typeface="Arial" panose="020B0604020202020204" pitchFamily="34" charset="0"/>
              <a:buChar char="•"/>
            </a:pPr>
            <a:r>
              <a:rPr lang="en-GB" sz="1800" dirty="0">
                <a:latin typeface="+mn-lt"/>
              </a:rPr>
              <a:t> use technology and digital media in the classroom to support learning. They explore new solutions, production techniques and computing tools which support the learning process. </a:t>
            </a:r>
          </a:p>
          <a:p>
            <a:pPr algn="just">
              <a:lnSpc>
                <a:spcPct val="100000"/>
              </a:lnSpc>
              <a:spcBef>
                <a:spcPts val="600"/>
              </a:spcBef>
              <a:spcAft>
                <a:spcPts val="0"/>
              </a:spcAft>
              <a:buFont typeface="Arial" panose="020B0604020202020204" pitchFamily="34" charset="0"/>
              <a:buChar char="•"/>
            </a:pPr>
            <a:r>
              <a:rPr lang="en-GB" sz="1800" dirty="0">
                <a:latin typeface="+mn-lt"/>
              </a:rPr>
              <a:t>collect student feedback systematically since they know that learners’ enthusiasm is an important driver for the implementation of entrepreneurship education.</a:t>
            </a:r>
            <a:endParaRPr lang="pt-PT" sz="1800" dirty="0">
              <a:latin typeface="+mn-lt"/>
            </a:endParaRPr>
          </a:p>
        </p:txBody>
      </p:sp>
    </p:spTree>
    <p:custDataLst>
      <p:tags r:id="rId1"/>
    </p:custDataLst>
    <p:extLst>
      <p:ext uri="{BB962C8B-B14F-4D97-AF65-F5344CB8AC3E}">
        <p14:creationId xmlns:p14="http://schemas.microsoft.com/office/powerpoint/2010/main" val="2765291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325D-2B89-4F61-A3E0-9DAFC1CB06F1}"/>
              </a:ext>
            </a:extLst>
          </p:cNvPr>
          <p:cNvSpPr txBox="1">
            <a:spLocks noGrp="1"/>
          </p:cNvSpPr>
          <p:nvPr>
            <p:ph type="title"/>
          </p:nvPr>
        </p:nvSpPr>
        <p:spPr>
          <a:xfrm>
            <a:off x="731520" y="642594"/>
            <a:ext cx="11074398" cy="1371600"/>
          </a:xfrm>
        </p:spPr>
        <p:txBody>
          <a:bodyPr/>
          <a:lstStyle/>
          <a:p>
            <a:pPr lvl="0"/>
            <a:r>
              <a:rPr lang="pt-PT" dirty="0"/>
              <a:t>EXPERIENTIAL LEARNING</a:t>
            </a:r>
          </a:p>
        </p:txBody>
      </p:sp>
      <p:sp>
        <p:nvSpPr>
          <p:cNvPr id="12" name="Rectangle 11">
            <a:extLst>
              <a:ext uri="{FF2B5EF4-FFF2-40B4-BE49-F238E27FC236}">
                <a16:creationId xmlns:a16="http://schemas.microsoft.com/office/drawing/2014/main" id="{EB3DCCA9-349B-4EAA-A964-180CF6EA05C6}"/>
              </a:ext>
            </a:extLst>
          </p:cNvPr>
          <p:cNvSpPr/>
          <p:nvPr/>
        </p:nvSpPr>
        <p:spPr>
          <a:xfrm>
            <a:off x="731520" y="2248144"/>
            <a:ext cx="5438461" cy="3693319"/>
          </a:xfrm>
          <a:prstGeom prst="rect">
            <a:avLst/>
          </a:prstGeom>
        </p:spPr>
        <p:txBody>
          <a:bodyPr wrap="square">
            <a:spAutoFit/>
          </a:bodyPr>
          <a:lstStyle/>
          <a:p>
            <a:pPr algn="just"/>
            <a:r>
              <a:rPr lang="en-GB" dirty="0"/>
              <a:t>Teachers do not necessarily provide students with the answers, but help them to research and identify right questions and find the best answers.</a:t>
            </a:r>
          </a:p>
          <a:p>
            <a:pPr algn="just"/>
            <a:endParaRPr lang="en-GB" dirty="0"/>
          </a:p>
          <a:p>
            <a:pPr algn="just"/>
            <a:endParaRPr lang="en-GB" dirty="0"/>
          </a:p>
          <a:p>
            <a:pPr algn="just"/>
            <a:r>
              <a:rPr lang="en-GB" b="1" dirty="0">
                <a:solidFill>
                  <a:srgbClr val="3C88C8"/>
                </a:solidFill>
              </a:rPr>
              <a:t>Experiential learning </a:t>
            </a:r>
            <a:r>
              <a:rPr lang="en-GB" dirty="0"/>
              <a:t>"the process whereby knowledge is created through the transformation of experience. Knowledge results from the combinations of grasping and transforming the experience.“</a:t>
            </a:r>
          </a:p>
          <a:p>
            <a:pPr algn="just"/>
            <a:r>
              <a:rPr lang="en-GB" dirty="0"/>
              <a:t>The experiential theory proposed by Kolb takes a more holistic approach and emphasizes how experiences, including cognition, environmental factors, and emotions, influence the learning process.</a:t>
            </a:r>
            <a:endParaRPr lang="pt-PT" dirty="0"/>
          </a:p>
        </p:txBody>
      </p:sp>
      <p:graphicFrame>
        <p:nvGraphicFramePr>
          <p:cNvPr id="13" name="Diagram 12">
            <a:extLst>
              <a:ext uri="{FF2B5EF4-FFF2-40B4-BE49-F238E27FC236}">
                <a16:creationId xmlns:a16="http://schemas.microsoft.com/office/drawing/2014/main" id="{AD9CF260-6CBA-4C87-8076-FCE87A6608E4}"/>
              </a:ext>
            </a:extLst>
          </p:cNvPr>
          <p:cNvGraphicFramePr/>
          <p:nvPr>
            <p:extLst>
              <p:ext uri="{D42A27DB-BD31-4B8C-83A1-F6EECF244321}">
                <p14:modId xmlns:p14="http://schemas.microsoft.com/office/powerpoint/2010/main" val="221094217"/>
              </p:ext>
            </p:extLst>
          </p:nvPr>
        </p:nvGraphicFramePr>
        <p:xfrm>
          <a:off x="6268719" y="948758"/>
          <a:ext cx="6353553" cy="51025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67A69FC-2704-442E-8D22-02DC027D2AD0}"/>
              </a:ext>
            </a:extLst>
          </p:cNvPr>
          <p:cNvSpPr txBox="1"/>
          <p:nvPr/>
        </p:nvSpPr>
        <p:spPr>
          <a:xfrm>
            <a:off x="10592656" y="5907629"/>
            <a:ext cx="1489753" cy="307777"/>
          </a:xfrm>
          <a:prstGeom prst="rect">
            <a:avLst/>
          </a:prstGeom>
          <a:noFill/>
        </p:spPr>
        <p:txBody>
          <a:bodyPr wrap="square" rtlCol="0">
            <a:spAutoFit/>
          </a:bodyPr>
          <a:lstStyle/>
          <a:p>
            <a:r>
              <a:rPr lang="pt-PT" sz="1400" i="1" dirty="0" err="1"/>
              <a:t>Kolb</a:t>
            </a:r>
            <a:r>
              <a:rPr lang="pt-PT" sz="1400" i="1" dirty="0"/>
              <a:t> </a:t>
            </a:r>
            <a:r>
              <a:rPr lang="pt-PT" sz="1400" i="1" dirty="0" err="1"/>
              <a:t>theory</a:t>
            </a:r>
            <a:endParaRPr lang="pt-PT" sz="1400" i="1" dirty="0"/>
          </a:p>
        </p:txBody>
      </p:sp>
    </p:spTree>
    <p:custDataLst>
      <p:tags r:id="rId1"/>
    </p:custDataLst>
    <p:extLst>
      <p:ext uri="{BB962C8B-B14F-4D97-AF65-F5344CB8AC3E}">
        <p14:creationId xmlns:p14="http://schemas.microsoft.com/office/powerpoint/2010/main" val="1523329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65A7-7550-4F08-B494-12116EFB7585}"/>
              </a:ext>
            </a:extLst>
          </p:cNvPr>
          <p:cNvSpPr txBox="1">
            <a:spLocks noGrp="1"/>
          </p:cNvSpPr>
          <p:nvPr>
            <p:ph type="title"/>
          </p:nvPr>
        </p:nvSpPr>
        <p:spPr/>
        <p:txBody>
          <a:bodyPr>
            <a:normAutofit fontScale="90000"/>
          </a:bodyPr>
          <a:lstStyle/>
          <a:p>
            <a:r>
              <a:rPr lang="en-GB" dirty="0"/>
              <a:t>6 guiding principles for developing students entrepreneurial competences </a:t>
            </a:r>
            <a:endParaRPr lang="pt-PT" dirty="0"/>
          </a:p>
        </p:txBody>
      </p:sp>
      <p:pic>
        <p:nvPicPr>
          <p:cNvPr id="3" name="Picture 2">
            <a:extLst>
              <a:ext uri="{FF2B5EF4-FFF2-40B4-BE49-F238E27FC236}">
                <a16:creationId xmlns:a16="http://schemas.microsoft.com/office/drawing/2014/main" id="{99C16301-C123-41AE-9F4D-CC8CC1499211}"/>
              </a:ext>
            </a:extLst>
          </p:cNvPr>
          <p:cNvPicPr>
            <a:picLocks noChangeAspect="1"/>
          </p:cNvPicPr>
          <p:nvPr/>
        </p:nvPicPr>
        <p:blipFill>
          <a:blip r:embed="rId3"/>
          <a:stretch>
            <a:fillRect/>
          </a:stretch>
        </p:blipFill>
        <p:spPr>
          <a:xfrm>
            <a:off x="0" y="0"/>
            <a:ext cx="12191996" cy="4572000"/>
          </a:xfrm>
          <a:prstGeom prst="rect">
            <a:avLst/>
          </a:prstGeom>
          <a:noFill/>
          <a:ln cap="flat">
            <a:noFill/>
          </a:ln>
        </p:spPr>
      </p:pic>
    </p:spTree>
    <p:custDataLst>
      <p:tags r:id="rId1"/>
    </p:custDataLst>
    <p:extLst>
      <p:ext uri="{BB962C8B-B14F-4D97-AF65-F5344CB8AC3E}">
        <p14:creationId xmlns:p14="http://schemas.microsoft.com/office/powerpoint/2010/main" val="115487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7245490" y="1918536"/>
            <a:ext cx="4480027" cy="4023360"/>
          </a:xfrm>
        </p:spPr>
        <p:txBody>
          <a:bodyPr>
            <a:normAutofit fontScale="92500"/>
          </a:bodyPr>
          <a:lstStyle/>
          <a:p>
            <a:pPr algn="just"/>
            <a:r>
              <a:rPr lang="en-GB" dirty="0">
                <a:latin typeface="+mn-lt"/>
              </a:rPr>
              <a:t>Helping trainees explore and evaluate multiples ideas to create value. Encouraging trainees to wonder about possibilities and be adaptable to different ideas and solutions. Allow them to test out ideas, make comparisons and to continually reflect on (and adapt) the usefulness of their proposed solutions to problems. The generation of ideas that have value to oneself and then others is at the core of what it means to be entrepreneurial, creativity is a driving force behind these ideas and how they are designed and implemented.</a:t>
            </a:r>
          </a:p>
        </p:txBody>
      </p:sp>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9" y="585216"/>
            <a:ext cx="5996574" cy="1499616"/>
          </a:xfrm>
        </p:spPr>
        <p:txBody>
          <a:bodyPr>
            <a:normAutofit/>
          </a:bodyPr>
          <a:lstStyle/>
          <a:p>
            <a:r>
              <a:rPr lang="en-GB" sz="3600" dirty="0"/>
              <a:t>1- Facilitate creative thinking throughout the learning process </a:t>
            </a:r>
          </a:p>
        </p:txBody>
      </p:sp>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5478EBC-CBED-4CDD-A794-D0A4D82CD05C}"/>
              </a:ext>
            </a:extLst>
          </p:cNvPr>
          <p:cNvPicPr>
            <a:picLocks noChangeAspect="1"/>
          </p:cNvPicPr>
          <p:nvPr/>
        </p:nvPicPr>
        <p:blipFill rotWithShape="1">
          <a:blip r:embed="rId4"/>
          <a:srcRect r="1513" b="5453"/>
          <a:stretch/>
        </p:blipFill>
        <p:spPr>
          <a:xfrm>
            <a:off x="703549" y="1918536"/>
            <a:ext cx="5911665" cy="4666001"/>
          </a:xfrm>
          <a:prstGeom prst="rect">
            <a:avLst/>
          </a:prstGeom>
        </p:spPr>
      </p:pic>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dirty="0">
                <a:solidFill>
                  <a:srgbClr val="F0EEF0"/>
                </a:solidFill>
                <a:latin typeface="Tw Cen MT" panose="020B0602020104020603" pitchFamily="34" charset="0"/>
              </a:rPr>
              <a:t>6 guiding principles </a:t>
            </a:r>
          </a:p>
        </p:txBody>
      </p:sp>
      <p:sp>
        <p:nvSpPr>
          <p:cNvPr id="12" name="TextBox 11">
            <a:extLst>
              <a:ext uri="{FF2B5EF4-FFF2-40B4-BE49-F238E27FC236}">
                <a16:creationId xmlns:a16="http://schemas.microsoft.com/office/drawing/2014/main" id="{EAA41D9D-E0F2-41A7-B76F-3D15EB1445BB}"/>
              </a:ext>
            </a:extLst>
          </p:cNvPr>
          <p:cNvSpPr txBox="1"/>
          <p:nvPr/>
        </p:nvSpPr>
        <p:spPr>
          <a:xfrm>
            <a:off x="1398739" y="6858000"/>
            <a:ext cx="9394521" cy="230832"/>
          </a:xfrm>
          <a:prstGeom prst="rect">
            <a:avLst/>
          </a:prstGeom>
          <a:noFill/>
        </p:spPr>
        <p:txBody>
          <a:bodyPr wrap="square" rtlCol="0">
            <a:spAutoFit/>
          </a:bodyPr>
          <a:lstStyle/>
          <a:p>
            <a:r>
              <a:rPr lang="pt-PT" sz="900" dirty="0" err="1">
                <a:hlinkClick r:id="rId5" tooltip="https://bknight.deviantart.com/art/Creative-Thinking-190682199"/>
              </a:rPr>
              <a:t>This</a:t>
            </a:r>
            <a:r>
              <a:rPr lang="pt-PT" sz="900" dirty="0">
                <a:hlinkClick r:id="rId5" tooltip="https://bknight.deviantart.com/art/Creative-Thinking-190682199"/>
              </a:rPr>
              <a:t> </a:t>
            </a:r>
            <a:r>
              <a:rPr lang="pt-PT" sz="900" dirty="0" err="1">
                <a:hlinkClick r:id="rId5" tooltip="https://bknight.deviantart.com/art/Creative-Thinking-190682199"/>
              </a:rPr>
              <a:t>Photo</a:t>
            </a:r>
            <a:r>
              <a:rPr lang="pt-PT" sz="900" dirty="0"/>
              <a:t> </a:t>
            </a:r>
            <a:r>
              <a:rPr lang="pt-PT" sz="900" dirty="0" err="1"/>
              <a:t>by</a:t>
            </a:r>
            <a:r>
              <a:rPr lang="pt-PT" sz="900" dirty="0"/>
              <a:t> </a:t>
            </a:r>
            <a:r>
              <a:rPr lang="pt-PT" sz="900" dirty="0" err="1"/>
              <a:t>Unknown</a:t>
            </a:r>
            <a:r>
              <a:rPr lang="pt-PT" sz="900" dirty="0"/>
              <a:t> </a:t>
            </a:r>
            <a:r>
              <a:rPr lang="pt-PT" sz="900" dirty="0" err="1"/>
              <a:t>Author</a:t>
            </a:r>
            <a:r>
              <a:rPr lang="pt-PT" sz="900" dirty="0"/>
              <a:t> </a:t>
            </a:r>
            <a:r>
              <a:rPr lang="pt-PT" sz="900" dirty="0" err="1"/>
              <a:t>is</a:t>
            </a:r>
            <a:r>
              <a:rPr lang="pt-PT" sz="900" dirty="0"/>
              <a:t> </a:t>
            </a:r>
            <a:r>
              <a:rPr lang="pt-PT" sz="900" dirty="0" err="1"/>
              <a:t>licensed</a:t>
            </a:r>
            <a:r>
              <a:rPr lang="pt-PT" sz="900" dirty="0"/>
              <a:t> </a:t>
            </a:r>
            <a:r>
              <a:rPr lang="pt-PT" sz="900" dirty="0" err="1"/>
              <a:t>under</a:t>
            </a:r>
            <a:r>
              <a:rPr lang="pt-PT" sz="900" dirty="0"/>
              <a:t> </a:t>
            </a:r>
            <a:r>
              <a:rPr lang="pt-PT" sz="900" dirty="0">
                <a:hlinkClick r:id="rId6" tooltip="https://creativecommons.org/licenses/by-sa/3.0/"/>
              </a:rPr>
              <a:t>CC BY-SA</a:t>
            </a:r>
            <a:endParaRPr lang="pt-PT" sz="900" dirty="0"/>
          </a:p>
        </p:txBody>
      </p:sp>
    </p:spTree>
    <p:custDataLst>
      <p:tags r:id="rId1"/>
    </p:custDataLst>
    <p:extLst>
      <p:ext uri="{BB962C8B-B14F-4D97-AF65-F5344CB8AC3E}">
        <p14:creationId xmlns:p14="http://schemas.microsoft.com/office/powerpoint/2010/main" val="287188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918579" y="2324935"/>
            <a:ext cx="5620766" cy="4023360"/>
          </a:xfrm>
        </p:spPr>
        <p:txBody>
          <a:bodyPr>
            <a:normAutofit fontScale="85000" lnSpcReduction="20000"/>
          </a:bodyPr>
          <a:lstStyle/>
          <a:p>
            <a:pPr algn="just"/>
            <a:r>
              <a:rPr lang="en-GB" dirty="0">
                <a:latin typeface="+mn-lt"/>
              </a:rPr>
              <a:t>Active learning occurs when students are engaged in authentic activities which stimulate creative thinking.</a:t>
            </a:r>
          </a:p>
          <a:p>
            <a:pPr algn="just"/>
            <a:r>
              <a:rPr lang="en-GB" dirty="0">
                <a:latin typeface="+mn-lt"/>
              </a:rPr>
              <a:t>Entrepreneurial learning is best promoted when students have regular opportunities to interact with the world outside the classroom. This includes engaging with real-world problems and issues within the community and further afield. This goes towards activities such as community projects planned, developed and evaluated by students in collaboration with others. </a:t>
            </a:r>
          </a:p>
          <a:p>
            <a:pPr algn="just"/>
            <a:r>
              <a:rPr lang="en-GB" dirty="0">
                <a:latin typeface="+mn-lt"/>
              </a:rPr>
              <a:t>The trigger points for such a project might include a simple question that trainees ask about their community, an observation about their environment, a topical news story, a project/problem-based scenario presented by the trainer which as no clear answer, or an evolving problem as investigation unfolds. </a:t>
            </a:r>
          </a:p>
        </p:txBody>
      </p:sp>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9" y="585216"/>
            <a:ext cx="6669762" cy="1499616"/>
          </a:xfrm>
        </p:spPr>
        <p:txBody>
          <a:bodyPr>
            <a:normAutofit/>
          </a:bodyPr>
          <a:lstStyle/>
          <a:p>
            <a:r>
              <a:rPr lang="en-GB" sz="3600"/>
              <a:t>2- Promote active entrepreneurial learning through real-world contexts </a:t>
            </a:r>
            <a:endParaRPr lang="en-GB" sz="3600" dirty="0"/>
          </a:p>
        </p:txBody>
      </p:sp>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6 guiding principles </a:t>
            </a:r>
            <a:endParaRPr lang="en-US" sz="3200" b="1" dirty="0">
              <a:solidFill>
                <a:srgbClr val="F0EEF0"/>
              </a:solidFill>
              <a:latin typeface="Tw Cen MT" panose="020B0602020104020603" pitchFamily="34" charset="0"/>
            </a:endParaRPr>
          </a:p>
        </p:txBody>
      </p:sp>
      <p:pic>
        <p:nvPicPr>
          <p:cNvPr id="6" name="Picture 5" descr="Map&#10;&#10;Description automatically generated">
            <a:extLst>
              <a:ext uri="{FF2B5EF4-FFF2-40B4-BE49-F238E27FC236}">
                <a16:creationId xmlns:a16="http://schemas.microsoft.com/office/drawing/2014/main" id="{06962230-24BA-4D23-87DE-0208BA1E30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64576" y="1751839"/>
            <a:ext cx="4773168" cy="4773168"/>
          </a:xfrm>
          <a:prstGeom prst="rect">
            <a:avLst/>
          </a:prstGeom>
        </p:spPr>
      </p:pic>
      <p:sp>
        <p:nvSpPr>
          <p:cNvPr id="9" name="TextBox 8">
            <a:extLst>
              <a:ext uri="{FF2B5EF4-FFF2-40B4-BE49-F238E27FC236}">
                <a16:creationId xmlns:a16="http://schemas.microsoft.com/office/drawing/2014/main" id="{110A21BE-D908-413B-AD1C-B0B2D483C105}"/>
              </a:ext>
            </a:extLst>
          </p:cNvPr>
          <p:cNvSpPr txBox="1"/>
          <p:nvPr/>
        </p:nvSpPr>
        <p:spPr>
          <a:xfrm>
            <a:off x="8003822" y="6837861"/>
            <a:ext cx="4343400" cy="230832"/>
          </a:xfrm>
          <a:prstGeom prst="rect">
            <a:avLst/>
          </a:prstGeom>
          <a:noFill/>
        </p:spPr>
        <p:txBody>
          <a:bodyPr wrap="square" rtlCol="0">
            <a:spAutoFit/>
          </a:bodyPr>
          <a:lstStyle/>
          <a:p>
            <a:r>
              <a:rPr lang="pt-PT" sz="900">
                <a:hlinkClick r:id="rId4" tooltip="https://cft.vanderbilt.edu/guides-sub-pages/active-learning/"/>
              </a:rPr>
              <a:t>This Photo</a:t>
            </a:r>
            <a:r>
              <a:rPr lang="pt-PT" sz="900"/>
              <a:t> by Unknown Author is licensed under </a:t>
            </a:r>
            <a:r>
              <a:rPr lang="pt-PT" sz="900">
                <a:hlinkClick r:id="rId5" tooltip="https://creativecommons.org/licenses/by-nc/3.0/"/>
              </a:rPr>
              <a:t>CC BY-NC</a:t>
            </a:r>
            <a:endParaRPr lang="pt-PT" sz="900"/>
          </a:p>
        </p:txBody>
      </p:sp>
    </p:spTree>
    <p:custDataLst>
      <p:tags r:id="rId1"/>
    </p:custDataLst>
    <p:extLst>
      <p:ext uri="{BB962C8B-B14F-4D97-AF65-F5344CB8AC3E}">
        <p14:creationId xmlns:p14="http://schemas.microsoft.com/office/powerpoint/2010/main" val="1044605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9" y="585216"/>
            <a:ext cx="6669762" cy="1499616"/>
          </a:xfrm>
        </p:spPr>
        <p:txBody>
          <a:bodyPr>
            <a:normAutofit/>
          </a:bodyPr>
          <a:lstStyle/>
          <a:p>
            <a:r>
              <a:rPr lang="en-GB" sz="3600" dirty="0"/>
              <a:t>3 - Foster purposeful collaboration both in and beyond the school</a:t>
            </a:r>
          </a:p>
        </p:txBody>
      </p:sp>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6 guiding principles </a:t>
            </a:r>
            <a:endParaRPr lang="en-US" sz="3200" b="1" dirty="0">
              <a:solidFill>
                <a:srgbClr val="F0EEF0"/>
              </a:solidFill>
              <a:latin typeface="Tw Cen MT" panose="020B0602020104020603" pitchFamily="34" charset="0"/>
            </a:endParaRPr>
          </a:p>
        </p:txBody>
      </p:sp>
      <p:pic>
        <p:nvPicPr>
          <p:cNvPr id="7" name="Picture 6" descr="A group of people posing for the camera&#10;&#10;Description automatically generated">
            <a:extLst>
              <a:ext uri="{FF2B5EF4-FFF2-40B4-BE49-F238E27FC236}">
                <a16:creationId xmlns:a16="http://schemas.microsoft.com/office/drawing/2014/main" id="{A4F1940F-CD68-499B-BBEF-C41577CA8904}"/>
              </a:ext>
            </a:extLst>
          </p:cNvPr>
          <p:cNvPicPr>
            <a:picLocks noChangeAspect="1"/>
          </p:cNvPicPr>
          <p:nvPr/>
        </p:nvPicPr>
        <p:blipFill>
          <a:blip r:embed="rId4">
            <a:alphaModFix amt="3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876506"/>
            <a:ext cx="12191999" cy="4982003"/>
          </a:xfrm>
          <a:prstGeom prst="rect">
            <a:avLst/>
          </a:prstGeom>
        </p:spPr>
      </p:pic>
      <p:sp>
        <p:nvSpPr>
          <p:cNvPr id="12" name="TextBox 11">
            <a:extLst>
              <a:ext uri="{FF2B5EF4-FFF2-40B4-BE49-F238E27FC236}">
                <a16:creationId xmlns:a16="http://schemas.microsoft.com/office/drawing/2014/main" id="{70DB30CE-BBBA-4468-9786-D80580082228}"/>
              </a:ext>
            </a:extLst>
          </p:cNvPr>
          <p:cNvSpPr txBox="1"/>
          <p:nvPr/>
        </p:nvSpPr>
        <p:spPr>
          <a:xfrm>
            <a:off x="3680599" y="5409860"/>
            <a:ext cx="7349853" cy="230832"/>
          </a:xfrm>
          <a:prstGeom prst="rect">
            <a:avLst/>
          </a:prstGeom>
          <a:noFill/>
        </p:spPr>
        <p:txBody>
          <a:bodyPr wrap="square" rtlCol="0">
            <a:spAutoFit/>
          </a:bodyPr>
          <a:lstStyle/>
          <a:p>
            <a:r>
              <a:rPr lang="pt-PT" sz="900">
                <a:hlinkClick r:id="rId5" tooltip="http://www.groundreport.com/?p=5161305"/>
              </a:rPr>
              <a:t>This Photo</a:t>
            </a:r>
            <a:r>
              <a:rPr lang="pt-PT" sz="900"/>
              <a:t> by Unknown Author is licensed under </a:t>
            </a:r>
            <a:r>
              <a:rPr lang="pt-PT" sz="900">
                <a:hlinkClick r:id="rId6" tooltip="https://creativecommons.org/licenses/by-nc/3.0/"/>
              </a:rPr>
              <a:t>CC BY-NC</a:t>
            </a:r>
            <a:endParaRPr lang="pt-PT" sz="900"/>
          </a:p>
        </p:txBody>
      </p:sp>
      <p:sp>
        <p:nvSpPr>
          <p:cNvPr id="13" name="Rectangle 12">
            <a:extLst>
              <a:ext uri="{FF2B5EF4-FFF2-40B4-BE49-F238E27FC236}">
                <a16:creationId xmlns:a16="http://schemas.microsoft.com/office/drawing/2014/main" id="{7D818424-73DC-4F0B-A718-A11CB16BD4D2}"/>
              </a:ext>
            </a:extLst>
          </p:cNvPr>
          <p:cNvSpPr/>
          <p:nvPr/>
        </p:nvSpPr>
        <p:spPr>
          <a:xfrm>
            <a:off x="2311636" y="2154083"/>
            <a:ext cx="7568726" cy="447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2795503" y="2395338"/>
            <a:ext cx="6600991" cy="4023360"/>
          </a:xfrm>
          <a:solidFill>
            <a:schemeClr val="bg1"/>
          </a:solidFill>
        </p:spPr>
        <p:txBody>
          <a:bodyPr>
            <a:normAutofit fontScale="92500" lnSpcReduction="20000"/>
          </a:bodyPr>
          <a:lstStyle/>
          <a:p>
            <a:pPr algn="just"/>
            <a:endParaRPr lang="en-GB" dirty="0">
              <a:latin typeface="+mn-lt"/>
            </a:endParaRPr>
          </a:p>
          <a:p>
            <a:pPr algn="just"/>
            <a:r>
              <a:rPr lang="en-GB" dirty="0">
                <a:latin typeface="+mn-lt"/>
              </a:rPr>
              <a:t>As a life skill, trainees need to learn how to get on with other people. They need to develop social and emotional competence so that they fit into the workplace, establish lasting relationships, and share interest with others.  </a:t>
            </a:r>
          </a:p>
          <a:p>
            <a:pPr algn="just"/>
            <a:r>
              <a:rPr lang="en-GB" dirty="0">
                <a:latin typeface="+mn-lt"/>
              </a:rPr>
              <a:t>The Education Endowment Foundation (EEF, 2018)* defines collaborative learning as an “approach which involves pupils working together on activities and learning tasks in small enough groups that everyone is able to participate in the assigned collective task. Pupils may work on separate tasks contributing to an overall outcome or work together on a shared task.”</a:t>
            </a:r>
          </a:p>
          <a:p>
            <a:pPr algn="just"/>
            <a:r>
              <a:rPr lang="en-GB" dirty="0">
                <a:latin typeface="+mn-lt"/>
              </a:rPr>
              <a:t>The most impactful learning occurs when tasks are well-designed and there is time to talk and interact. </a:t>
            </a:r>
          </a:p>
        </p:txBody>
      </p:sp>
      <p:sp>
        <p:nvSpPr>
          <p:cNvPr id="10" name="TextBox 9">
            <a:extLst>
              <a:ext uri="{FF2B5EF4-FFF2-40B4-BE49-F238E27FC236}">
                <a16:creationId xmlns:a16="http://schemas.microsoft.com/office/drawing/2014/main" id="{DB8456F4-2D0B-4236-BAA4-D6E4FF8D3DF8}"/>
              </a:ext>
            </a:extLst>
          </p:cNvPr>
          <p:cNvSpPr txBox="1"/>
          <p:nvPr/>
        </p:nvSpPr>
        <p:spPr>
          <a:xfrm>
            <a:off x="2311636" y="6387571"/>
            <a:ext cx="9720072" cy="246221"/>
          </a:xfrm>
          <a:prstGeom prst="rect">
            <a:avLst/>
          </a:prstGeom>
          <a:noFill/>
        </p:spPr>
        <p:txBody>
          <a:bodyPr wrap="square" rtlCol="0">
            <a:spAutoFit/>
          </a:bodyPr>
          <a:lstStyle/>
          <a:p>
            <a:r>
              <a:rPr lang="pt-PT" sz="1000" dirty="0"/>
              <a:t>*EEF (2018) </a:t>
            </a:r>
            <a:r>
              <a:rPr lang="pt-PT" sz="1000" dirty="0" err="1"/>
              <a:t>Teaching</a:t>
            </a:r>
            <a:r>
              <a:rPr lang="pt-PT" sz="1000" dirty="0"/>
              <a:t> </a:t>
            </a:r>
            <a:r>
              <a:rPr lang="pt-PT" sz="1000" dirty="0" err="1"/>
              <a:t>and</a:t>
            </a:r>
            <a:r>
              <a:rPr lang="pt-PT" sz="1000" dirty="0"/>
              <a:t> Learning </a:t>
            </a:r>
            <a:r>
              <a:rPr lang="pt-PT" sz="1000" dirty="0" err="1"/>
              <a:t>Toolkit</a:t>
            </a:r>
            <a:r>
              <a:rPr lang="pt-PT" sz="1000" dirty="0"/>
              <a:t> – </a:t>
            </a:r>
            <a:r>
              <a:rPr lang="pt-PT" sz="1000" dirty="0">
                <a:hlinkClick r:id="rId7"/>
              </a:rPr>
              <a:t>http://www.collaborativelearning.org/</a:t>
            </a:r>
            <a:r>
              <a:rPr lang="pt-PT" sz="1000" dirty="0"/>
              <a:t> </a:t>
            </a:r>
          </a:p>
        </p:txBody>
      </p:sp>
      <p:sp>
        <p:nvSpPr>
          <p:cNvPr id="16" name="TextBox 15">
            <a:extLst>
              <a:ext uri="{FF2B5EF4-FFF2-40B4-BE49-F238E27FC236}">
                <a16:creationId xmlns:a16="http://schemas.microsoft.com/office/drawing/2014/main" id="{5E3C0DC2-03C6-43E8-AA7C-5A7902668208}"/>
              </a:ext>
            </a:extLst>
          </p:cNvPr>
          <p:cNvSpPr txBox="1"/>
          <p:nvPr/>
        </p:nvSpPr>
        <p:spPr>
          <a:xfrm>
            <a:off x="0" y="6891815"/>
            <a:ext cx="5126358" cy="230832"/>
          </a:xfrm>
          <a:prstGeom prst="rect">
            <a:avLst/>
          </a:prstGeom>
          <a:noFill/>
        </p:spPr>
        <p:txBody>
          <a:bodyPr wrap="square" rtlCol="0">
            <a:spAutoFit/>
          </a:bodyPr>
          <a:lstStyle/>
          <a:p>
            <a:r>
              <a:rPr lang="pt-PT" sz="900" dirty="0" err="1">
                <a:hlinkClick r:id="rId5" tooltip="http://www.groundreport.com/?p=5161305"/>
              </a:rPr>
              <a:t>This</a:t>
            </a:r>
            <a:r>
              <a:rPr lang="pt-PT" sz="900" dirty="0">
                <a:hlinkClick r:id="rId5" tooltip="http://www.groundreport.com/?p=5161305"/>
              </a:rPr>
              <a:t> </a:t>
            </a:r>
            <a:r>
              <a:rPr lang="pt-PT" sz="900" dirty="0" err="1">
                <a:hlinkClick r:id="rId5" tooltip="http://www.groundreport.com/?p=5161305"/>
              </a:rPr>
              <a:t>Photo</a:t>
            </a:r>
            <a:r>
              <a:rPr lang="pt-PT" sz="900" dirty="0"/>
              <a:t> </a:t>
            </a:r>
            <a:r>
              <a:rPr lang="pt-PT" sz="900" dirty="0" err="1"/>
              <a:t>by</a:t>
            </a:r>
            <a:r>
              <a:rPr lang="pt-PT" sz="900" dirty="0"/>
              <a:t> </a:t>
            </a:r>
            <a:r>
              <a:rPr lang="pt-PT" sz="900" dirty="0" err="1"/>
              <a:t>Unknown</a:t>
            </a:r>
            <a:r>
              <a:rPr lang="pt-PT" sz="900" dirty="0"/>
              <a:t> </a:t>
            </a:r>
            <a:r>
              <a:rPr lang="pt-PT" sz="900" dirty="0" err="1"/>
              <a:t>Author</a:t>
            </a:r>
            <a:r>
              <a:rPr lang="pt-PT" sz="900" dirty="0"/>
              <a:t> </a:t>
            </a:r>
            <a:r>
              <a:rPr lang="pt-PT" sz="900" dirty="0" err="1"/>
              <a:t>is</a:t>
            </a:r>
            <a:r>
              <a:rPr lang="pt-PT" sz="900" dirty="0"/>
              <a:t> </a:t>
            </a:r>
            <a:r>
              <a:rPr lang="pt-PT" sz="900" dirty="0" err="1"/>
              <a:t>licensed</a:t>
            </a:r>
            <a:r>
              <a:rPr lang="pt-PT" sz="900" dirty="0"/>
              <a:t> </a:t>
            </a:r>
            <a:r>
              <a:rPr lang="pt-PT" sz="900" dirty="0" err="1"/>
              <a:t>under</a:t>
            </a:r>
            <a:r>
              <a:rPr lang="pt-PT" sz="900" dirty="0"/>
              <a:t> </a:t>
            </a:r>
            <a:r>
              <a:rPr lang="pt-PT" sz="900" dirty="0">
                <a:hlinkClick r:id="rId6" tooltip="https://creativecommons.org/licenses/by-nc/3.0/"/>
              </a:rPr>
              <a:t>CC BY-NC</a:t>
            </a:r>
            <a:endParaRPr lang="pt-PT" sz="900" dirty="0"/>
          </a:p>
        </p:txBody>
      </p:sp>
    </p:spTree>
    <p:custDataLst>
      <p:tags r:id="rId1"/>
    </p:custDataLst>
    <p:extLst>
      <p:ext uri="{BB962C8B-B14F-4D97-AF65-F5344CB8AC3E}">
        <p14:creationId xmlns:p14="http://schemas.microsoft.com/office/powerpoint/2010/main" val="256637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28AE-8DF8-4E2B-A357-419586C4482B}"/>
              </a:ext>
            </a:extLst>
          </p:cNvPr>
          <p:cNvSpPr txBox="1">
            <a:spLocks noGrp="1"/>
          </p:cNvSpPr>
          <p:nvPr>
            <p:ph type="title"/>
          </p:nvPr>
        </p:nvSpPr>
        <p:spPr/>
        <p:txBody>
          <a:bodyPr/>
          <a:lstStyle/>
          <a:p>
            <a:pPr lvl="0"/>
            <a:r>
              <a:rPr lang="pt-PT">
                <a:latin typeface="Calibri" pitchFamily="34"/>
                <a:cs typeface="Calibri" pitchFamily="34"/>
              </a:rPr>
              <a:t>What is a key competence?</a:t>
            </a:r>
          </a:p>
        </p:txBody>
      </p:sp>
      <p:sp>
        <p:nvSpPr>
          <p:cNvPr id="3" name="Content Placeholder 2">
            <a:extLst>
              <a:ext uri="{FF2B5EF4-FFF2-40B4-BE49-F238E27FC236}">
                <a16:creationId xmlns:a16="http://schemas.microsoft.com/office/drawing/2014/main" id="{4A43F3F4-AA3B-475F-936A-F9C05FB845A8}"/>
              </a:ext>
            </a:extLst>
          </p:cNvPr>
          <p:cNvSpPr txBox="1">
            <a:spLocks noGrp="1"/>
          </p:cNvSpPr>
          <p:nvPr>
            <p:ph idx="1"/>
          </p:nvPr>
        </p:nvSpPr>
        <p:spPr>
          <a:xfrm>
            <a:off x="924558" y="3561706"/>
            <a:ext cx="10058400" cy="1990347"/>
          </a:xfrm>
        </p:spPr>
        <p:txBody>
          <a:bodyPr>
            <a:noAutofit/>
          </a:bodyPr>
          <a:lstStyle/>
          <a:p>
            <a:pPr lvl="0"/>
            <a:r>
              <a:rPr lang="en-US" sz="2000">
                <a:latin typeface="Calibri"/>
              </a:rPr>
              <a:t>The key competences are a combination of knowledge, skills and attitudes. </a:t>
            </a:r>
          </a:p>
          <a:p>
            <a:pPr lvl="0"/>
            <a:r>
              <a:rPr lang="pt-PT" sz="2000" b="1">
                <a:latin typeface="Calibri"/>
              </a:rPr>
              <a:t>Knowledge - </a:t>
            </a:r>
            <a:r>
              <a:rPr lang="en-US" sz="2000">
                <a:latin typeface="Calibri"/>
              </a:rPr>
              <a:t>Knowledge is composed of the concepts, facts and figures, ideas and theories which are already established, and support the understanding of a certain area or subject. </a:t>
            </a:r>
          </a:p>
          <a:p>
            <a:pPr lvl="0"/>
            <a:r>
              <a:rPr lang="pt-PT" sz="2000" b="1">
                <a:latin typeface="Calibri"/>
              </a:rPr>
              <a:t>Skills - </a:t>
            </a:r>
            <a:r>
              <a:rPr lang="en-US" sz="2000">
                <a:latin typeface="Calibri"/>
              </a:rPr>
              <a:t>Skills are defined as the ability to carry out processes and use the existing knowledge to achieve results. </a:t>
            </a:r>
          </a:p>
          <a:p>
            <a:pPr lvl="0"/>
            <a:r>
              <a:rPr lang="pt-PT" sz="2000" b="1">
                <a:latin typeface="Calibri"/>
              </a:rPr>
              <a:t>Attitudes - </a:t>
            </a:r>
            <a:r>
              <a:rPr lang="en-US" sz="2000">
                <a:latin typeface="Calibri"/>
              </a:rPr>
              <a:t>Attitudes describe the disposition and mindset to act or react to ideas, persons or situations. </a:t>
            </a:r>
            <a:endParaRPr lang="pt-PT" sz="2000">
              <a:latin typeface="Calibri"/>
            </a:endParaRPr>
          </a:p>
        </p:txBody>
      </p:sp>
      <p:pic>
        <p:nvPicPr>
          <p:cNvPr id="4" name="Picture 3">
            <a:extLst>
              <a:ext uri="{FF2B5EF4-FFF2-40B4-BE49-F238E27FC236}">
                <a16:creationId xmlns:a16="http://schemas.microsoft.com/office/drawing/2014/main" id="{D1E79760-1B22-412B-A85F-350056C10D7F}"/>
              </a:ext>
            </a:extLst>
          </p:cNvPr>
          <p:cNvPicPr>
            <a:picLocks noChangeAspect="1"/>
          </p:cNvPicPr>
          <p:nvPr/>
        </p:nvPicPr>
        <p:blipFill>
          <a:blip r:embed="rId3"/>
          <a:stretch>
            <a:fillRect/>
          </a:stretch>
        </p:blipFill>
        <p:spPr>
          <a:xfrm>
            <a:off x="407959" y="1736335"/>
            <a:ext cx="11376077" cy="1692664"/>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918579" y="2324935"/>
            <a:ext cx="5620766" cy="4023360"/>
          </a:xfrm>
        </p:spPr>
        <p:txBody>
          <a:bodyPr>
            <a:normAutofit fontScale="92500"/>
          </a:bodyPr>
          <a:lstStyle/>
          <a:p>
            <a:pPr algn="just"/>
            <a:r>
              <a:rPr lang="en-GB" dirty="0">
                <a:latin typeface="+mn-lt"/>
              </a:rPr>
              <a:t>Value creating pedagogy is when trainers support their trainees learning by applying their competences to create something of value to at least one external stakeholder. This could be a stakeholder outside their own group, class, or school. The value that the trainee creates for someone else can be economic, social or cultural. </a:t>
            </a:r>
          </a:p>
          <a:p>
            <a:pPr algn="just"/>
            <a:r>
              <a:rPr lang="en-GB" dirty="0">
                <a:latin typeface="+mn-lt"/>
              </a:rPr>
              <a:t>The purpose from the educator’s perspective of this set-up is deeper learning, and the means is by empowering them to create value for others. This approach can impact on learner engagement, as learners become more motivated by creating value for someone else. </a:t>
            </a:r>
          </a:p>
        </p:txBody>
      </p:sp>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9" y="585216"/>
            <a:ext cx="6669762" cy="1499616"/>
          </a:xfrm>
        </p:spPr>
        <p:txBody>
          <a:bodyPr>
            <a:normAutofit/>
          </a:bodyPr>
          <a:lstStyle/>
          <a:p>
            <a:r>
              <a:rPr lang="en-GB" sz="3600" dirty="0"/>
              <a:t>4 - Encourage students to create value for others through their learning </a:t>
            </a:r>
          </a:p>
        </p:txBody>
      </p:sp>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6 guiding principles </a:t>
            </a:r>
            <a:endParaRPr lang="en-US" sz="3200" b="1" dirty="0">
              <a:solidFill>
                <a:srgbClr val="F0EEF0"/>
              </a:solidFill>
              <a:latin typeface="Tw Cen MT" panose="020B0602020104020603" pitchFamily="34" charset="0"/>
            </a:endParaRPr>
          </a:p>
        </p:txBody>
      </p:sp>
      <p:pic>
        <p:nvPicPr>
          <p:cNvPr id="7" name="Picture 6" descr="Text, whiteboard&#10;&#10;Description automatically generated">
            <a:extLst>
              <a:ext uri="{FF2B5EF4-FFF2-40B4-BE49-F238E27FC236}">
                <a16:creationId xmlns:a16="http://schemas.microsoft.com/office/drawing/2014/main" id="{35D0961A-CD7F-4660-B2C1-B7970F93B1B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06674" y="2431042"/>
            <a:ext cx="4933509" cy="3289006"/>
          </a:xfrm>
          <a:prstGeom prst="rect">
            <a:avLst/>
          </a:prstGeom>
        </p:spPr>
      </p:pic>
      <p:sp>
        <p:nvSpPr>
          <p:cNvPr id="10" name="TextBox 9">
            <a:extLst>
              <a:ext uri="{FF2B5EF4-FFF2-40B4-BE49-F238E27FC236}">
                <a16:creationId xmlns:a16="http://schemas.microsoft.com/office/drawing/2014/main" id="{D93572BE-D5AD-4137-A6C4-EF139F0FAA21}"/>
              </a:ext>
            </a:extLst>
          </p:cNvPr>
          <p:cNvSpPr txBox="1"/>
          <p:nvPr/>
        </p:nvSpPr>
        <p:spPr>
          <a:xfrm>
            <a:off x="8155308" y="6858000"/>
            <a:ext cx="4064805" cy="230832"/>
          </a:xfrm>
          <a:prstGeom prst="rect">
            <a:avLst/>
          </a:prstGeom>
          <a:noFill/>
        </p:spPr>
        <p:txBody>
          <a:bodyPr wrap="square" rtlCol="0">
            <a:spAutoFit/>
          </a:bodyPr>
          <a:lstStyle/>
          <a:p>
            <a:r>
              <a:rPr lang="pt-PT" sz="900" dirty="0" err="1">
                <a:hlinkClick r:id="rId4" tooltip="http://www.thebluediamondgallery.com/handwriting/a/adding-value.html"/>
              </a:rPr>
              <a:t>This</a:t>
            </a:r>
            <a:r>
              <a:rPr lang="pt-PT" sz="900" dirty="0">
                <a:hlinkClick r:id="rId4" tooltip="http://www.thebluediamondgallery.com/handwriting/a/adding-value.html"/>
              </a:rPr>
              <a:t> </a:t>
            </a:r>
            <a:r>
              <a:rPr lang="pt-PT" sz="900" dirty="0" err="1">
                <a:hlinkClick r:id="rId4" tooltip="http://www.thebluediamondgallery.com/handwriting/a/adding-value.html"/>
              </a:rPr>
              <a:t>Photo</a:t>
            </a:r>
            <a:r>
              <a:rPr lang="pt-PT" sz="900" dirty="0"/>
              <a:t> </a:t>
            </a:r>
            <a:r>
              <a:rPr lang="pt-PT" sz="900" dirty="0" err="1"/>
              <a:t>by</a:t>
            </a:r>
            <a:r>
              <a:rPr lang="pt-PT" sz="900" dirty="0"/>
              <a:t> </a:t>
            </a:r>
            <a:r>
              <a:rPr lang="pt-PT" sz="900" dirty="0" err="1"/>
              <a:t>Unknown</a:t>
            </a:r>
            <a:r>
              <a:rPr lang="pt-PT" sz="900" dirty="0"/>
              <a:t> </a:t>
            </a:r>
            <a:r>
              <a:rPr lang="pt-PT" sz="900" dirty="0" err="1"/>
              <a:t>Author</a:t>
            </a:r>
            <a:r>
              <a:rPr lang="pt-PT" sz="900" dirty="0"/>
              <a:t> </a:t>
            </a:r>
            <a:r>
              <a:rPr lang="pt-PT" sz="900" dirty="0" err="1"/>
              <a:t>is</a:t>
            </a:r>
            <a:r>
              <a:rPr lang="pt-PT" sz="900" dirty="0"/>
              <a:t> </a:t>
            </a:r>
            <a:r>
              <a:rPr lang="pt-PT" sz="900" dirty="0" err="1"/>
              <a:t>licensed</a:t>
            </a:r>
            <a:r>
              <a:rPr lang="pt-PT" sz="900" dirty="0"/>
              <a:t> </a:t>
            </a:r>
            <a:r>
              <a:rPr lang="pt-PT" sz="900" dirty="0" err="1"/>
              <a:t>under</a:t>
            </a:r>
            <a:r>
              <a:rPr lang="pt-PT" sz="900" dirty="0"/>
              <a:t> </a:t>
            </a:r>
            <a:r>
              <a:rPr lang="pt-PT" sz="900" dirty="0">
                <a:hlinkClick r:id="rId5" tooltip="https://creativecommons.org/licenses/by-sa/3.0/"/>
              </a:rPr>
              <a:t>CC BY-SA</a:t>
            </a:r>
            <a:endParaRPr lang="pt-PT" sz="900" dirty="0"/>
          </a:p>
        </p:txBody>
      </p:sp>
    </p:spTree>
    <p:custDataLst>
      <p:tags r:id="rId1"/>
    </p:custDataLst>
    <p:extLst>
      <p:ext uri="{BB962C8B-B14F-4D97-AF65-F5344CB8AC3E}">
        <p14:creationId xmlns:p14="http://schemas.microsoft.com/office/powerpoint/2010/main" val="386760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918579" y="2324935"/>
            <a:ext cx="5952738" cy="4023360"/>
          </a:xfrm>
        </p:spPr>
        <p:txBody>
          <a:bodyPr>
            <a:noAutofit/>
          </a:bodyPr>
          <a:lstStyle/>
          <a:p>
            <a:pPr algn="just"/>
            <a:r>
              <a:rPr lang="en-GB" sz="1800" dirty="0">
                <a:latin typeface="+mn-lt"/>
              </a:rPr>
              <a:t>Reflexive practice has been widely endorsed as an important mean of supporting teachers’ professional development. One of the goals is to increase awareness about one’s own teaching and effectiveness from different viewpoints. </a:t>
            </a:r>
          </a:p>
          <a:p>
            <a:pPr algn="just"/>
            <a:r>
              <a:rPr lang="en-GB" sz="1800" dirty="0">
                <a:latin typeface="+mn-lt"/>
              </a:rPr>
              <a:t>This means teachers need to be open-minded and think flexibly in the way they approach their planning, teaching, and assessment. At times, they may plan lessons along the path of prescribed learning objectives but on other occasions plan in a more open manner in which trainees set their own goals they hope to achieve in a project. </a:t>
            </a:r>
          </a:p>
          <a:p>
            <a:pPr algn="just"/>
            <a:r>
              <a:rPr lang="en-GB" sz="1800" dirty="0">
                <a:latin typeface="+mn-lt"/>
              </a:rPr>
              <a:t>This calls for a willingness to learn from experience, to embrace mistakes as part of such learning and take risks in teaching and learning. By modelling and allowing trainees to practice these behaviours, trainers encourage the development of entrepreneurial competences. </a:t>
            </a:r>
          </a:p>
        </p:txBody>
      </p:sp>
      <p:pic>
        <p:nvPicPr>
          <p:cNvPr id="12" name="Picture 11">
            <a:extLst>
              <a:ext uri="{FF2B5EF4-FFF2-40B4-BE49-F238E27FC236}">
                <a16:creationId xmlns:a16="http://schemas.microsoft.com/office/drawing/2014/main" id="{53994E39-61FE-4DB6-AA44-191F0B5A55D0}"/>
              </a:ext>
            </a:extLst>
          </p:cNvPr>
          <p:cNvPicPr>
            <a:picLocks noChangeAspect="1"/>
          </p:cNvPicPr>
          <p:nvPr/>
        </p:nvPicPr>
        <p:blipFill rotWithShape="1">
          <a:blip r:embed="rId3"/>
          <a:srcRect b="712"/>
          <a:stretch/>
        </p:blipFill>
        <p:spPr>
          <a:xfrm>
            <a:off x="7200193" y="1"/>
            <a:ext cx="5094313" cy="5442011"/>
          </a:xfrm>
          <a:prstGeom prst="rect">
            <a:avLst/>
          </a:prstGeom>
        </p:spPr>
      </p:pic>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6 guiding principles </a:t>
            </a:r>
            <a:endParaRPr lang="en-US" sz="3200" b="1" dirty="0">
              <a:solidFill>
                <a:srgbClr val="F0EEF0"/>
              </a:solidFill>
              <a:latin typeface="Tw Cen MT" panose="020B0602020104020603" pitchFamily="34" charset="0"/>
            </a:endParaRPr>
          </a:p>
        </p:txBody>
      </p:sp>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9" y="585216"/>
            <a:ext cx="6699444" cy="1499616"/>
          </a:xfrm>
        </p:spPr>
        <p:txBody>
          <a:bodyPr>
            <a:normAutofit/>
          </a:bodyPr>
          <a:lstStyle/>
          <a:p>
            <a:r>
              <a:rPr lang="en-GB" sz="3600" dirty="0"/>
              <a:t>5 - Stimulates reflexion, flexible thinking and learning from experience</a:t>
            </a:r>
          </a:p>
        </p:txBody>
      </p:sp>
      <p:sp>
        <p:nvSpPr>
          <p:cNvPr id="15" name="TextBox 14">
            <a:extLst>
              <a:ext uri="{FF2B5EF4-FFF2-40B4-BE49-F238E27FC236}">
                <a16:creationId xmlns:a16="http://schemas.microsoft.com/office/drawing/2014/main" id="{EFEF4D5B-D545-4571-9F31-A2411400C93F}"/>
              </a:ext>
            </a:extLst>
          </p:cNvPr>
          <p:cNvSpPr txBox="1"/>
          <p:nvPr/>
        </p:nvSpPr>
        <p:spPr>
          <a:xfrm>
            <a:off x="9696595" y="6875756"/>
            <a:ext cx="2459327" cy="200055"/>
          </a:xfrm>
          <a:prstGeom prst="rect">
            <a:avLst/>
          </a:prstGeom>
          <a:solidFill>
            <a:srgbClr val="000000"/>
          </a:solidFill>
        </p:spPr>
        <p:txBody>
          <a:bodyPr wrap="none" rtlCol="0">
            <a:spAutoFit/>
          </a:bodyPr>
          <a:lstStyle/>
          <a:p>
            <a:pPr algn="r">
              <a:spcAft>
                <a:spcPts val="600"/>
              </a:spcAft>
            </a:pPr>
            <a:r>
              <a:rPr lang="pt-PT" sz="700" dirty="0" err="1">
                <a:solidFill>
                  <a:srgbClr val="FFFFFF"/>
                </a:solidFill>
                <a:hlinkClick r:id="rId4" tooltip="https://culturacientifica.com/2019/03/12/reflexion-y-refraccion-de-la-luz/">
                  <a:extLst>
                    <a:ext uri="{A12FA001-AC4F-418D-AE19-62706E023703}">
                      <ahyp:hlinkClr xmlns:ahyp="http://schemas.microsoft.com/office/drawing/2018/hyperlinkcolor" val="tx"/>
                    </a:ext>
                  </a:extLst>
                </a:hlinkClick>
              </a:rPr>
              <a:t>This</a:t>
            </a:r>
            <a:r>
              <a:rPr lang="pt-PT" sz="700" dirty="0">
                <a:solidFill>
                  <a:srgbClr val="FFFFFF"/>
                </a:solidFill>
                <a:hlinkClick r:id="rId4" tooltip="https://culturacientifica.com/2019/03/12/reflexion-y-refraccion-de-la-luz/">
                  <a:extLst>
                    <a:ext uri="{A12FA001-AC4F-418D-AE19-62706E023703}">
                      <ahyp:hlinkClr xmlns:ahyp="http://schemas.microsoft.com/office/drawing/2018/hyperlinkcolor" val="tx"/>
                    </a:ext>
                  </a:extLst>
                </a:hlinkClick>
              </a:rPr>
              <a:t> </a:t>
            </a:r>
            <a:r>
              <a:rPr lang="pt-PT" sz="700" dirty="0" err="1">
                <a:solidFill>
                  <a:srgbClr val="FFFFFF"/>
                </a:solidFill>
                <a:hlinkClick r:id="rId4" tooltip="https://culturacientifica.com/2019/03/12/reflexion-y-refraccion-de-la-luz/">
                  <a:extLst>
                    <a:ext uri="{A12FA001-AC4F-418D-AE19-62706E023703}">
                      <ahyp:hlinkClr xmlns:ahyp="http://schemas.microsoft.com/office/drawing/2018/hyperlinkcolor" val="tx"/>
                    </a:ext>
                  </a:extLst>
                </a:hlinkClick>
              </a:rPr>
              <a:t>Photo</a:t>
            </a:r>
            <a:r>
              <a:rPr lang="pt-PT" sz="700" dirty="0">
                <a:solidFill>
                  <a:srgbClr val="FFFFFF"/>
                </a:solidFill>
              </a:rPr>
              <a:t> </a:t>
            </a:r>
            <a:r>
              <a:rPr lang="pt-PT" sz="700" dirty="0" err="1">
                <a:solidFill>
                  <a:srgbClr val="FFFFFF"/>
                </a:solidFill>
              </a:rPr>
              <a:t>by</a:t>
            </a:r>
            <a:r>
              <a:rPr lang="pt-PT" sz="700" dirty="0">
                <a:solidFill>
                  <a:srgbClr val="FFFFFF"/>
                </a:solidFill>
              </a:rPr>
              <a:t> </a:t>
            </a:r>
            <a:r>
              <a:rPr lang="pt-PT" sz="700" dirty="0" err="1">
                <a:solidFill>
                  <a:srgbClr val="FFFFFF"/>
                </a:solidFill>
              </a:rPr>
              <a:t>Unknown</a:t>
            </a:r>
            <a:r>
              <a:rPr lang="pt-PT" sz="700" dirty="0">
                <a:solidFill>
                  <a:srgbClr val="FFFFFF"/>
                </a:solidFill>
              </a:rPr>
              <a:t> </a:t>
            </a:r>
            <a:r>
              <a:rPr lang="pt-PT" sz="700" dirty="0" err="1">
                <a:solidFill>
                  <a:srgbClr val="FFFFFF"/>
                </a:solidFill>
              </a:rPr>
              <a:t>Author</a:t>
            </a:r>
            <a:r>
              <a:rPr lang="pt-PT" sz="700" dirty="0">
                <a:solidFill>
                  <a:srgbClr val="FFFFFF"/>
                </a:solidFill>
              </a:rPr>
              <a:t> </a:t>
            </a:r>
            <a:r>
              <a:rPr lang="pt-PT" sz="700" dirty="0" err="1">
                <a:solidFill>
                  <a:srgbClr val="FFFFFF"/>
                </a:solidFill>
              </a:rPr>
              <a:t>is</a:t>
            </a:r>
            <a:r>
              <a:rPr lang="pt-PT" sz="700" dirty="0">
                <a:solidFill>
                  <a:srgbClr val="FFFFFF"/>
                </a:solidFill>
              </a:rPr>
              <a:t> </a:t>
            </a:r>
            <a:r>
              <a:rPr lang="pt-PT" sz="700" dirty="0" err="1">
                <a:solidFill>
                  <a:srgbClr val="FFFFFF"/>
                </a:solidFill>
              </a:rPr>
              <a:t>licensed</a:t>
            </a:r>
            <a:r>
              <a:rPr lang="pt-PT" sz="700" dirty="0">
                <a:solidFill>
                  <a:srgbClr val="FFFFFF"/>
                </a:solidFill>
              </a:rPr>
              <a:t> </a:t>
            </a:r>
            <a:r>
              <a:rPr lang="pt-PT" sz="700" dirty="0" err="1">
                <a:solidFill>
                  <a:srgbClr val="FFFFFF"/>
                </a:solidFill>
              </a:rPr>
              <a:t>under</a:t>
            </a:r>
            <a:r>
              <a:rPr lang="pt-PT" sz="700" dirty="0">
                <a:solidFill>
                  <a:srgbClr val="FFFFFF"/>
                </a:solidFill>
              </a:rPr>
              <a:t> </a:t>
            </a:r>
            <a:r>
              <a:rPr lang="pt-PT" sz="700" dirty="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pt-PT" sz="700" dirty="0">
              <a:solidFill>
                <a:srgbClr val="FFFFFF"/>
              </a:solidFill>
            </a:endParaRPr>
          </a:p>
        </p:txBody>
      </p:sp>
    </p:spTree>
    <p:custDataLst>
      <p:tags r:id="rId1"/>
    </p:custDataLst>
    <p:extLst>
      <p:ext uri="{BB962C8B-B14F-4D97-AF65-F5344CB8AC3E}">
        <p14:creationId xmlns:p14="http://schemas.microsoft.com/office/powerpoint/2010/main" val="774695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B0A03-AFF4-4846-A1D8-C0D8CD9D1958}"/>
              </a:ext>
            </a:extLst>
          </p:cNvPr>
          <p:cNvSpPr>
            <a:spLocks noGrp="1"/>
          </p:cNvSpPr>
          <p:nvPr>
            <p:ph idx="1"/>
          </p:nvPr>
        </p:nvSpPr>
        <p:spPr>
          <a:xfrm>
            <a:off x="918579" y="2324935"/>
            <a:ext cx="5766306" cy="4023360"/>
          </a:xfrm>
        </p:spPr>
        <p:txBody>
          <a:bodyPr>
            <a:normAutofit/>
          </a:bodyPr>
          <a:lstStyle/>
          <a:p>
            <a:pPr algn="just"/>
            <a:r>
              <a:rPr lang="en-GB" sz="2000" dirty="0">
                <a:latin typeface="+mn-lt"/>
              </a:rPr>
              <a:t>To improve the quality of entrepreneurial learning we need to make explicit what is expected of trainees. In lessons, this means ensuring that they are clear about the entrepreneurial learning objectives and criteria to achieve these. It calls for teachers to align their assessment with the objectives and ensuring that trainees have sufficient opportunities to learn and demonstrate entrepreneurial competence. Teaching and feedback provided needs to focus explicitly on entrepreneurial competences and revolve around how well trainees collaborate and turn their ideas into action. </a:t>
            </a:r>
          </a:p>
        </p:txBody>
      </p:sp>
      <p:sp>
        <p:nvSpPr>
          <p:cNvPr id="2" name="Title 1">
            <a:extLst>
              <a:ext uri="{FF2B5EF4-FFF2-40B4-BE49-F238E27FC236}">
                <a16:creationId xmlns:a16="http://schemas.microsoft.com/office/drawing/2014/main" id="{8FB43F40-2C22-40C0-B419-EE9742878551}"/>
              </a:ext>
            </a:extLst>
          </p:cNvPr>
          <p:cNvSpPr>
            <a:spLocks noGrp="1"/>
          </p:cNvSpPr>
          <p:nvPr>
            <p:ph type="title"/>
          </p:nvPr>
        </p:nvSpPr>
        <p:spPr>
          <a:xfrm>
            <a:off x="1024128" y="585216"/>
            <a:ext cx="7090061" cy="1499616"/>
          </a:xfrm>
        </p:spPr>
        <p:txBody>
          <a:bodyPr>
            <a:normAutofit/>
          </a:bodyPr>
          <a:lstStyle/>
          <a:p>
            <a:r>
              <a:rPr lang="en-GB" sz="3600" dirty="0"/>
              <a:t>6 - Makes entrepreneurial competences an explicit part of learning and assessment </a:t>
            </a:r>
          </a:p>
        </p:txBody>
      </p:sp>
      <p:sp>
        <p:nvSpPr>
          <p:cNvPr id="5" name="Freeform: Shape 4">
            <a:extLst>
              <a:ext uri="{FF2B5EF4-FFF2-40B4-BE49-F238E27FC236}">
                <a16:creationId xmlns:a16="http://schemas.microsoft.com/office/drawing/2014/main" id="{84C13CF2-44A1-49E8-A8B7-8C1A0867EC24}"/>
              </a:ext>
            </a:extLst>
          </p:cNvPr>
          <p:cNvSpPr/>
          <p:nvPr/>
        </p:nvSpPr>
        <p:spPr>
          <a:xfrm rot="16200000">
            <a:off x="10271344" y="-627565"/>
            <a:ext cx="1292075" cy="2549236"/>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202DE5-4531-401E-BB8C-4115142C2DE0}"/>
              </a:ext>
            </a:extLst>
          </p:cNvPr>
          <p:cNvSpPr txBox="1"/>
          <p:nvPr/>
        </p:nvSpPr>
        <p:spPr>
          <a:xfrm>
            <a:off x="9762595" y="-96981"/>
            <a:ext cx="2457518" cy="107721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6 guiding principles </a:t>
            </a:r>
            <a:endParaRPr lang="en-US" sz="3200" b="1" dirty="0">
              <a:solidFill>
                <a:srgbClr val="F0EEF0"/>
              </a:solidFill>
              <a:latin typeface="Tw Cen MT" panose="020B0602020104020603" pitchFamily="34" charset="0"/>
            </a:endParaRPr>
          </a:p>
        </p:txBody>
      </p:sp>
      <p:pic>
        <p:nvPicPr>
          <p:cNvPr id="6" name="Picture 5" descr="A picture containing text, book&#10;&#10;Description automatically generated">
            <a:extLst>
              <a:ext uri="{FF2B5EF4-FFF2-40B4-BE49-F238E27FC236}">
                <a16:creationId xmlns:a16="http://schemas.microsoft.com/office/drawing/2014/main" id="{9135AFA4-8E6D-47C7-A16D-F46B9DA09DE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2245"/>
          <a:stretch/>
        </p:blipFill>
        <p:spPr>
          <a:xfrm>
            <a:off x="7184599" y="2324935"/>
            <a:ext cx="5007401" cy="3080552"/>
          </a:xfrm>
          <a:prstGeom prst="rect">
            <a:avLst/>
          </a:prstGeom>
        </p:spPr>
      </p:pic>
      <p:sp>
        <p:nvSpPr>
          <p:cNvPr id="9" name="TextBox 8">
            <a:extLst>
              <a:ext uri="{FF2B5EF4-FFF2-40B4-BE49-F238E27FC236}">
                <a16:creationId xmlns:a16="http://schemas.microsoft.com/office/drawing/2014/main" id="{B4F5151A-FA17-43E7-B4A0-E256F4571A0D}"/>
              </a:ext>
            </a:extLst>
          </p:cNvPr>
          <p:cNvSpPr txBox="1"/>
          <p:nvPr/>
        </p:nvSpPr>
        <p:spPr>
          <a:xfrm>
            <a:off x="6989078" y="6858000"/>
            <a:ext cx="5760098" cy="230832"/>
          </a:xfrm>
          <a:prstGeom prst="rect">
            <a:avLst/>
          </a:prstGeom>
          <a:noFill/>
        </p:spPr>
        <p:txBody>
          <a:bodyPr wrap="square" rtlCol="0">
            <a:spAutoFit/>
          </a:bodyPr>
          <a:lstStyle/>
          <a:p>
            <a:r>
              <a:rPr lang="pt-PT" sz="900">
                <a:hlinkClick r:id="rId4" tooltip="http://www.justintarte.com/2012/10/assessments-and-role-they-play-in.html"/>
              </a:rPr>
              <a:t>This Photo</a:t>
            </a:r>
            <a:r>
              <a:rPr lang="pt-PT" sz="900"/>
              <a:t> by Unknown Author is licensed under </a:t>
            </a:r>
            <a:r>
              <a:rPr lang="pt-PT" sz="900">
                <a:hlinkClick r:id="rId5" tooltip="https://creativecommons.org/licenses/by/3.0/"/>
              </a:rPr>
              <a:t>CC BY</a:t>
            </a:r>
            <a:endParaRPr lang="pt-PT" sz="900"/>
          </a:p>
        </p:txBody>
      </p:sp>
    </p:spTree>
    <p:custDataLst>
      <p:tags r:id="rId1"/>
    </p:custDataLst>
    <p:extLst>
      <p:ext uri="{BB962C8B-B14F-4D97-AF65-F5344CB8AC3E}">
        <p14:creationId xmlns:p14="http://schemas.microsoft.com/office/powerpoint/2010/main" val="897490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3815-A9A5-434F-BE3A-EC36D3C37B47}"/>
              </a:ext>
            </a:extLst>
          </p:cNvPr>
          <p:cNvSpPr>
            <a:spLocks noGrp="1"/>
          </p:cNvSpPr>
          <p:nvPr>
            <p:ph type="title"/>
          </p:nvPr>
        </p:nvSpPr>
        <p:spPr/>
        <p:txBody>
          <a:bodyPr/>
          <a:lstStyle/>
          <a:p>
            <a:r>
              <a:rPr lang="en-GB" dirty="0"/>
              <a:t>Active methods of engaging learners </a:t>
            </a:r>
            <a:endParaRPr lang="pt-PT" dirty="0"/>
          </a:p>
        </p:txBody>
      </p:sp>
      <p:grpSp>
        <p:nvGrpSpPr>
          <p:cNvPr id="19" name="Group 18">
            <a:extLst>
              <a:ext uri="{FF2B5EF4-FFF2-40B4-BE49-F238E27FC236}">
                <a16:creationId xmlns:a16="http://schemas.microsoft.com/office/drawing/2014/main" id="{33DCA669-2186-4C68-B74A-8FF9D156F161}"/>
              </a:ext>
            </a:extLst>
          </p:cNvPr>
          <p:cNvGrpSpPr/>
          <p:nvPr/>
        </p:nvGrpSpPr>
        <p:grpSpPr>
          <a:xfrm>
            <a:off x="1143562" y="2082979"/>
            <a:ext cx="1599768" cy="3694319"/>
            <a:chOff x="1143562" y="2082979"/>
            <a:chExt cx="1599768" cy="3694319"/>
          </a:xfrm>
        </p:grpSpPr>
        <p:grpSp>
          <p:nvGrpSpPr>
            <p:cNvPr id="4" name="Group 3">
              <a:extLst>
                <a:ext uri="{FF2B5EF4-FFF2-40B4-BE49-F238E27FC236}">
                  <a16:creationId xmlns:a16="http://schemas.microsoft.com/office/drawing/2014/main" id="{6F478F6E-A55B-4DB5-9FE9-37159784A430}"/>
                </a:ext>
              </a:extLst>
            </p:cNvPr>
            <p:cNvGrpSpPr/>
            <p:nvPr/>
          </p:nvGrpSpPr>
          <p:grpSpPr>
            <a:xfrm>
              <a:off x="1153992" y="2082979"/>
              <a:ext cx="1572815" cy="1866900"/>
              <a:chOff x="1494518" y="2209800"/>
              <a:chExt cx="1591582" cy="1866900"/>
            </a:xfrm>
            <a:solidFill>
              <a:srgbClr val="0070C0"/>
            </a:solidFill>
          </p:grpSpPr>
          <p:sp>
            <p:nvSpPr>
              <p:cNvPr id="5" name="Rectangle: Top Corners Rounded 4">
                <a:extLst>
                  <a:ext uri="{FF2B5EF4-FFF2-40B4-BE49-F238E27FC236}">
                    <a16:creationId xmlns:a16="http://schemas.microsoft.com/office/drawing/2014/main" id="{8639AA2C-A6B5-4B1D-95A2-39E9F2933BF1}"/>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F874EA-2953-45F3-A462-2F84631BB5C8}"/>
                  </a:ext>
                </a:extLst>
              </p:cNvPr>
              <p:cNvSpPr txBox="1"/>
              <p:nvPr/>
            </p:nvSpPr>
            <p:spPr>
              <a:xfrm>
                <a:off x="1843092" y="2563851"/>
                <a:ext cx="894432" cy="1015663"/>
              </a:xfrm>
              <a:prstGeom prst="rect">
                <a:avLst/>
              </a:prstGeom>
              <a:grpFill/>
            </p:spPr>
            <p:txBody>
              <a:bodyPr wrap="square" rtlCol="0">
                <a:spAutoFit/>
              </a:bodyPr>
              <a:lstStyle/>
              <a:p>
                <a:pPr algn="ctr"/>
                <a:endParaRPr lang="en-US" sz="6000" b="1" dirty="0">
                  <a:solidFill>
                    <a:srgbClr val="E6E7E9"/>
                  </a:solidFill>
                  <a:latin typeface="Tw Cen MT" panose="020B0602020104020603" pitchFamily="34" charset="0"/>
                </a:endParaRPr>
              </a:p>
            </p:txBody>
          </p:sp>
        </p:grpSp>
        <p:sp>
          <p:nvSpPr>
            <p:cNvPr id="8" name="Freeform: Shape 7">
              <a:extLst>
                <a:ext uri="{FF2B5EF4-FFF2-40B4-BE49-F238E27FC236}">
                  <a16:creationId xmlns:a16="http://schemas.microsoft.com/office/drawing/2014/main" id="{328E228D-6569-42EA-842A-BBE5BF4BA6FB}"/>
                </a:ext>
              </a:extLst>
            </p:cNvPr>
            <p:cNvSpPr/>
            <p:nvPr/>
          </p:nvSpPr>
          <p:spPr>
            <a:xfrm flipV="1">
              <a:off x="1143562" y="2745312"/>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EF1318A-E67F-4BD0-953C-A486A9A7BC6E}"/>
                </a:ext>
              </a:extLst>
            </p:cNvPr>
            <p:cNvSpPr txBox="1"/>
            <p:nvPr/>
          </p:nvSpPr>
          <p:spPr>
            <a:xfrm>
              <a:off x="1151748" y="3439504"/>
              <a:ext cx="1591582" cy="923330"/>
            </a:xfrm>
            <a:prstGeom prst="rect">
              <a:avLst/>
            </a:prstGeom>
            <a:noFill/>
          </p:spPr>
          <p:txBody>
            <a:bodyPr wrap="square" rtlCol="0">
              <a:spAutoFit/>
            </a:bodyPr>
            <a:lstStyle/>
            <a:p>
              <a:pPr algn="ctr"/>
              <a:r>
                <a:rPr lang="en-US" b="1" dirty="0">
                  <a:solidFill>
                    <a:srgbClr val="3C88C8"/>
                  </a:solidFill>
                  <a:latin typeface="Tw Cen MT" panose="020B0602020104020603" pitchFamily="34" charset="0"/>
                </a:rPr>
                <a:t>PROJECT BASED LEARNING</a:t>
              </a:r>
            </a:p>
          </p:txBody>
        </p:sp>
        <p:pic>
          <p:nvPicPr>
            <p:cNvPr id="55" name="Graphic 54" descr="Meeting">
              <a:extLst>
                <a:ext uri="{FF2B5EF4-FFF2-40B4-BE49-F238E27FC236}">
                  <a16:creationId xmlns:a16="http://schemas.microsoft.com/office/drawing/2014/main" id="{474D6876-2AB7-4797-97E7-56E347A6C1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5478" y="4566757"/>
              <a:ext cx="914400" cy="914400"/>
            </a:xfrm>
            <a:prstGeom prst="rect">
              <a:avLst/>
            </a:prstGeom>
          </p:spPr>
        </p:pic>
      </p:grpSp>
      <p:grpSp>
        <p:nvGrpSpPr>
          <p:cNvPr id="6" name="Group 5">
            <a:extLst>
              <a:ext uri="{FF2B5EF4-FFF2-40B4-BE49-F238E27FC236}">
                <a16:creationId xmlns:a16="http://schemas.microsoft.com/office/drawing/2014/main" id="{FCBBF1F4-4720-42CE-BC78-5DED5DEC0FDD}"/>
              </a:ext>
            </a:extLst>
          </p:cNvPr>
          <p:cNvGrpSpPr/>
          <p:nvPr/>
        </p:nvGrpSpPr>
        <p:grpSpPr>
          <a:xfrm>
            <a:off x="3256619" y="2082979"/>
            <a:ext cx="1597251" cy="3694319"/>
            <a:chOff x="3275979" y="2142448"/>
            <a:chExt cx="1597251" cy="3694319"/>
          </a:xfrm>
        </p:grpSpPr>
        <p:grpSp>
          <p:nvGrpSpPr>
            <p:cNvPr id="13" name="Group 12">
              <a:extLst>
                <a:ext uri="{FF2B5EF4-FFF2-40B4-BE49-F238E27FC236}">
                  <a16:creationId xmlns:a16="http://schemas.microsoft.com/office/drawing/2014/main" id="{7DA79EEE-C375-4D4D-950D-EDD737793E19}"/>
                </a:ext>
              </a:extLst>
            </p:cNvPr>
            <p:cNvGrpSpPr/>
            <p:nvPr/>
          </p:nvGrpSpPr>
          <p:grpSpPr>
            <a:xfrm>
              <a:off x="3284665" y="2142448"/>
              <a:ext cx="1585546" cy="1866900"/>
              <a:chOff x="1494518" y="2209800"/>
              <a:chExt cx="1591582" cy="1866900"/>
            </a:xfrm>
            <a:solidFill>
              <a:srgbClr val="00B0F0"/>
            </a:solidFill>
          </p:grpSpPr>
          <p:sp>
            <p:nvSpPr>
              <p:cNvPr id="14" name="Rectangle: Top Corners Rounded 13">
                <a:extLst>
                  <a:ext uri="{FF2B5EF4-FFF2-40B4-BE49-F238E27FC236}">
                    <a16:creationId xmlns:a16="http://schemas.microsoft.com/office/drawing/2014/main" id="{30B6F3BD-83A0-4E01-BF14-DCC3F59E170C}"/>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CE0AC0-34B8-4E34-A942-74B02B7F2880}"/>
                  </a:ext>
                </a:extLst>
              </p:cNvPr>
              <p:cNvSpPr txBox="1"/>
              <p:nvPr/>
            </p:nvSpPr>
            <p:spPr>
              <a:xfrm>
                <a:off x="1843092" y="2563851"/>
                <a:ext cx="894432" cy="1015663"/>
              </a:xfrm>
              <a:prstGeom prst="rect">
                <a:avLst/>
              </a:prstGeom>
              <a:grpFill/>
            </p:spPr>
            <p:txBody>
              <a:bodyPr wrap="square" rtlCol="0">
                <a:spAutoFit/>
              </a:bodyPr>
              <a:lstStyle/>
              <a:p>
                <a:pPr algn="ctr"/>
                <a:endParaRPr lang="en-US" sz="6000" b="1" dirty="0">
                  <a:solidFill>
                    <a:srgbClr val="E6E7E9"/>
                  </a:solidFill>
                  <a:latin typeface="Tw Cen MT" panose="020B0602020104020603" pitchFamily="34" charset="0"/>
                </a:endParaRPr>
              </a:p>
            </p:txBody>
          </p:sp>
        </p:grpSp>
        <p:sp>
          <p:nvSpPr>
            <p:cNvPr id="17" name="Freeform: Shape 16">
              <a:extLst>
                <a:ext uri="{FF2B5EF4-FFF2-40B4-BE49-F238E27FC236}">
                  <a16:creationId xmlns:a16="http://schemas.microsoft.com/office/drawing/2014/main" id="{3783DCAD-87C0-42C8-ACB8-17735E87E7B4}"/>
                </a:ext>
              </a:extLst>
            </p:cNvPr>
            <p:cNvSpPr/>
            <p:nvPr/>
          </p:nvSpPr>
          <p:spPr>
            <a:xfrm flipV="1">
              <a:off x="3281648" y="2804781"/>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F0408A6-B439-4F16-8A91-41E1C97C7BF9}"/>
                </a:ext>
              </a:extLst>
            </p:cNvPr>
            <p:cNvSpPr txBox="1"/>
            <p:nvPr/>
          </p:nvSpPr>
          <p:spPr>
            <a:xfrm>
              <a:off x="3275979" y="3498973"/>
              <a:ext cx="1591582" cy="646331"/>
            </a:xfrm>
            <a:prstGeom prst="rect">
              <a:avLst/>
            </a:prstGeom>
            <a:noFill/>
          </p:spPr>
          <p:txBody>
            <a:bodyPr wrap="square" rtlCol="0">
              <a:spAutoFit/>
            </a:bodyPr>
            <a:lstStyle/>
            <a:p>
              <a:pPr algn="ctr"/>
              <a:r>
                <a:rPr lang="en-US" b="1" dirty="0">
                  <a:solidFill>
                    <a:srgbClr val="00B0F0"/>
                  </a:solidFill>
                  <a:latin typeface="Tw Cen MT" panose="020B0602020104020603" pitchFamily="34" charset="0"/>
                </a:rPr>
                <a:t>ACTIVE LEARNING</a:t>
              </a:r>
            </a:p>
          </p:txBody>
        </p:sp>
        <p:pic>
          <p:nvPicPr>
            <p:cNvPr id="57" name="Graphic 56" descr="Shoe footprints">
              <a:extLst>
                <a:ext uri="{FF2B5EF4-FFF2-40B4-BE49-F238E27FC236}">
                  <a16:creationId xmlns:a16="http://schemas.microsoft.com/office/drawing/2014/main" id="{A586A9F2-D06F-4E90-9452-E5D157BF9A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08557" y="4533835"/>
              <a:ext cx="914400" cy="914400"/>
            </a:xfrm>
            <a:prstGeom prst="rect">
              <a:avLst/>
            </a:prstGeom>
          </p:spPr>
        </p:pic>
      </p:grpSp>
      <p:grpSp>
        <p:nvGrpSpPr>
          <p:cNvPr id="15" name="Group 14">
            <a:extLst>
              <a:ext uri="{FF2B5EF4-FFF2-40B4-BE49-F238E27FC236}">
                <a16:creationId xmlns:a16="http://schemas.microsoft.com/office/drawing/2014/main" id="{36A143C8-7021-4A9B-B349-6C2B10D8CE25}"/>
              </a:ext>
            </a:extLst>
          </p:cNvPr>
          <p:cNvGrpSpPr/>
          <p:nvPr/>
        </p:nvGrpSpPr>
        <p:grpSpPr>
          <a:xfrm>
            <a:off x="5355821" y="2082979"/>
            <a:ext cx="1597251" cy="3694319"/>
            <a:chOff x="5355821" y="2082979"/>
            <a:chExt cx="1597251" cy="3694319"/>
          </a:xfrm>
        </p:grpSpPr>
        <p:grpSp>
          <p:nvGrpSpPr>
            <p:cNvPr id="27" name="Group 26">
              <a:extLst>
                <a:ext uri="{FF2B5EF4-FFF2-40B4-BE49-F238E27FC236}">
                  <a16:creationId xmlns:a16="http://schemas.microsoft.com/office/drawing/2014/main" id="{EA10F244-3FC9-4C89-9AC2-3A1BC51ADF3C}"/>
                </a:ext>
              </a:extLst>
            </p:cNvPr>
            <p:cNvGrpSpPr/>
            <p:nvPr/>
          </p:nvGrpSpPr>
          <p:grpSpPr>
            <a:xfrm>
              <a:off x="5373601" y="2082979"/>
              <a:ext cx="1576046" cy="1866900"/>
              <a:chOff x="1494518" y="2209800"/>
              <a:chExt cx="1591582" cy="1866900"/>
            </a:xfrm>
            <a:solidFill>
              <a:srgbClr val="2BABCF"/>
            </a:solidFill>
          </p:grpSpPr>
          <p:sp>
            <p:nvSpPr>
              <p:cNvPr id="28" name="Rectangle: Top Corners Rounded 27">
                <a:extLst>
                  <a:ext uri="{FF2B5EF4-FFF2-40B4-BE49-F238E27FC236}">
                    <a16:creationId xmlns:a16="http://schemas.microsoft.com/office/drawing/2014/main" id="{4D2F47FC-4384-427E-B0FB-D8BD4153BFBD}"/>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F0B5B2D-EA2C-45EF-9638-8F1D9B6F5BCC}"/>
                  </a:ext>
                </a:extLst>
              </p:cNvPr>
              <p:cNvSpPr txBox="1"/>
              <p:nvPr/>
            </p:nvSpPr>
            <p:spPr>
              <a:xfrm>
                <a:off x="1843092" y="2563851"/>
                <a:ext cx="894432" cy="1015663"/>
              </a:xfrm>
              <a:prstGeom prst="rect">
                <a:avLst/>
              </a:prstGeom>
              <a:grpFill/>
            </p:spPr>
            <p:txBody>
              <a:bodyPr wrap="square" rtlCol="0">
                <a:spAutoFit/>
              </a:bodyPr>
              <a:lstStyle/>
              <a:p>
                <a:pPr algn="ctr"/>
                <a:endParaRPr lang="en-US" sz="6000" b="1" dirty="0">
                  <a:solidFill>
                    <a:srgbClr val="E6E7E9"/>
                  </a:solidFill>
                  <a:latin typeface="Tw Cen MT" panose="020B0602020104020603" pitchFamily="34" charset="0"/>
                </a:endParaRPr>
              </a:p>
            </p:txBody>
          </p:sp>
        </p:grpSp>
        <p:sp>
          <p:nvSpPr>
            <p:cNvPr id="31" name="Freeform: Shape 30">
              <a:extLst>
                <a:ext uri="{FF2B5EF4-FFF2-40B4-BE49-F238E27FC236}">
                  <a16:creationId xmlns:a16="http://schemas.microsoft.com/office/drawing/2014/main" id="{6C40B0CB-26DF-4C7B-A222-02CCA5084DAF}"/>
                </a:ext>
              </a:extLst>
            </p:cNvPr>
            <p:cNvSpPr/>
            <p:nvPr/>
          </p:nvSpPr>
          <p:spPr>
            <a:xfrm flipV="1">
              <a:off x="5361490" y="2745312"/>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8897FD4-1C9F-46F3-84FC-50823EA34DB5}"/>
                </a:ext>
              </a:extLst>
            </p:cNvPr>
            <p:cNvSpPr txBox="1"/>
            <p:nvPr/>
          </p:nvSpPr>
          <p:spPr>
            <a:xfrm>
              <a:off x="5355821" y="3439504"/>
              <a:ext cx="1591582" cy="646331"/>
            </a:xfrm>
            <a:prstGeom prst="rect">
              <a:avLst/>
            </a:prstGeom>
            <a:noFill/>
          </p:spPr>
          <p:txBody>
            <a:bodyPr wrap="square" rtlCol="0">
              <a:spAutoFit/>
            </a:bodyPr>
            <a:lstStyle/>
            <a:p>
              <a:pPr algn="ctr"/>
              <a:r>
                <a:rPr lang="en-US" b="1" dirty="0">
                  <a:solidFill>
                    <a:srgbClr val="2BABCF"/>
                  </a:solidFill>
                  <a:latin typeface="Tw Cen MT" panose="020B0602020104020603" pitchFamily="34" charset="0"/>
                </a:rPr>
                <a:t>INDEPENDENT LEARNING</a:t>
              </a:r>
            </a:p>
          </p:txBody>
        </p:sp>
        <p:pic>
          <p:nvPicPr>
            <p:cNvPr id="59" name="Graphic 58" descr="Lightbulb">
              <a:extLst>
                <a:ext uri="{FF2B5EF4-FFF2-40B4-BE49-F238E27FC236}">
                  <a16:creationId xmlns:a16="http://schemas.microsoft.com/office/drawing/2014/main" id="{5145547A-8426-46C6-9A39-89256CCDAE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27873" y="4473830"/>
              <a:ext cx="914400" cy="914400"/>
            </a:xfrm>
            <a:prstGeom prst="rect">
              <a:avLst/>
            </a:prstGeom>
          </p:spPr>
        </p:pic>
      </p:grpSp>
      <p:grpSp>
        <p:nvGrpSpPr>
          <p:cNvPr id="11" name="Group 10">
            <a:extLst>
              <a:ext uri="{FF2B5EF4-FFF2-40B4-BE49-F238E27FC236}">
                <a16:creationId xmlns:a16="http://schemas.microsoft.com/office/drawing/2014/main" id="{3327A1D1-07C6-4620-9C5A-D1EFC1E9F244}"/>
              </a:ext>
            </a:extLst>
          </p:cNvPr>
          <p:cNvGrpSpPr/>
          <p:nvPr/>
        </p:nvGrpSpPr>
        <p:grpSpPr>
          <a:xfrm>
            <a:off x="7456861" y="2082979"/>
            <a:ext cx="1597251" cy="3694319"/>
            <a:chOff x="7797863" y="2169565"/>
            <a:chExt cx="1597251" cy="3694319"/>
          </a:xfrm>
        </p:grpSpPr>
        <p:grpSp>
          <p:nvGrpSpPr>
            <p:cNvPr id="34" name="Group 33">
              <a:extLst>
                <a:ext uri="{FF2B5EF4-FFF2-40B4-BE49-F238E27FC236}">
                  <a16:creationId xmlns:a16="http://schemas.microsoft.com/office/drawing/2014/main" id="{CCE6429E-8C31-4401-999F-74AD30900082}"/>
                </a:ext>
              </a:extLst>
            </p:cNvPr>
            <p:cNvGrpSpPr/>
            <p:nvPr/>
          </p:nvGrpSpPr>
          <p:grpSpPr>
            <a:xfrm>
              <a:off x="7810382" y="2169565"/>
              <a:ext cx="1579064" cy="1866900"/>
              <a:chOff x="1494518" y="2209800"/>
              <a:chExt cx="1591582" cy="1866900"/>
            </a:xfrm>
            <a:solidFill>
              <a:srgbClr val="CC0099"/>
            </a:solidFill>
          </p:grpSpPr>
          <p:sp>
            <p:nvSpPr>
              <p:cNvPr id="35" name="Rectangle: Top Corners Rounded 34">
                <a:extLst>
                  <a:ext uri="{FF2B5EF4-FFF2-40B4-BE49-F238E27FC236}">
                    <a16:creationId xmlns:a16="http://schemas.microsoft.com/office/drawing/2014/main" id="{922A5761-3059-4ED5-A239-8A658DC5E702}"/>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9097659-0BD0-4A6D-AE24-16C868D0BFC5}"/>
                  </a:ext>
                </a:extLst>
              </p:cNvPr>
              <p:cNvSpPr txBox="1"/>
              <p:nvPr/>
            </p:nvSpPr>
            <p:spPr>
              <a:xfrm>
                <a:off x="1843092" y="2563851"/>
                <a:ext cx="894432" cy="1015663"/>
              </a:xfrm>
              <a:prstGeom prst="rect">
                <a:avLst/>
              </a:prstGeom>
              <a:grpFill/>
            </p:spPr>
            <p:txBody>
              <a:bodyPr wrap="square" rtlCol="0">
                <a:spAutoFit/>
              </a:bodyPr>
              <a:lstStyle/>
              <a:p>
                <a:pPr algn="ctr"/>
                <a:endParaRPr lang="en-US" sz="6000" b="1" dirty="0">
                  <a:solidFill>
                    <a:srgbClr val="E6E7E9"/>
                  </a:solidFill>
                  <a:latin typeface="Tw Cen MT" panose="020B0602020104020603" pitchFamily="34" charset="0"/>
                </a:endParaRPr>
              </a:p>
            </p:txBody>
          </p:sp>
        </p:grpSp>
        <p:sp>
          <p:nvSpPr>
            <p:cNvPr id="38" name="Freeform: Shape 37">
              <a:extLst>
                <a:ext uri="{FF2B5EF4-FFF2-40B4-BE49-F238E27FC236}">
                  <a16:creationId xmlns:a16="http://schemas.microsoft.com/office/drawing/2014/main" id="{E4B1CFD6-3DE9-485A-80C1-AD4562C6980F}"/>
                </a:ext>
              </a:extLst>
            </p:cNvPr>
            <p:cNvSpPr/>
            <p:nvPr/>
          </p:nvSpPr>
          <p:spPr>
            <a:xfrm flipV="1">
              <a:off x="7803532" y="2831898"/>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D3563A8-97EC-443C-AF12-AE650348FB5C}"/>
                </a:ext>
              </a:extLst>
            </p:cNvPr>
            <p:cNvSpPr txBox="1"/>
            <p:nvPr/>
          </p:nvSpPr>
          <p:spPr>
            <a:xfrm>
              <a:off x="7797863" y="3526090"/>
              <a:ext cx="1591582" cy="646331"/>
            </a:xfrm>
            <a:prstGeom prst="rect">
              <a:avLst/>
            </a:prstGeom>
            <a:noFill/>
          </p:spPr>
          <p:txBody>
            <a:bodyPr wrap="square" rtlCol="0">
              <a:spAutoFit/>
            </a:bodyPr>
            <a:lstStyle/>
            <a:p>
              <a:pPr algn="ctr"/>
              <a:r>
                <a:rPr lang="en-US" b="1" dirty="0">
                  <a:solidFill>
                    <a:srgbClr val="EE4599"/>
                  </a:solidFill>
                  <a:latin typeface="Tw Cen MT" panose="020B0602020104020603" pitchFamily="34" charset="0"/>
                </a:rPr>
                <a:t>REAL-LIFE SITUATIONS </a:t>
              </a:r>
            </a:p>
          </p:txBody>
        </p:sp>
        <p:pic>
          <p:nvPicPr>
            <p:cNvPr id="61" name="Graphic 60" descr="Earth globe Africa and Europe">
              <a:extLst>
                <a:ext uri="{FF2B5EF4-FFF2-40B4-BE49-F238E27FC236}">
                  <a16:creationId xmlns:a16="http://schemas.microsoft.com/office/drawing/2014/main" id="{57646F26-53F7-42A3-AA49-90A3FADE63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48681" y="4599109"/>
              <a:ext cx="914400" cy="914400"/>
            </a:xfrm>
            <a:prstGeom prst="rect">
              <a:avLst/>
            </a:prstGeom>
          </p:spPr>
        </p:pic>
      </p:grpSp>
      <p:grpSp>
        <p:nvGrpSpPr>
          <p:cNvPr id="12" name="Group 11">
            <a:extLst>
              <a:ext uri="{FF2B5EF4-FFF2-40B4-BE49-F238E27FC236}">
                <a16:creationId xmlns:a16="http://schemas.microsoft.com/office/drawing/2014/main" id="{097F1F64-27DF-4CF3-9404-1EB151386CF5}"/>
              </a:ext>
            </a:extLst>
          </p:cNvPr>
          <p:cNvGrpSpPr/>
          <p:nvPr/>
        </p:nvGrpSpPr>
        <p:grpSpPr>
          <a:xfrm>
            <a:off x="9575606" y="2082979"/>
            <a:ext cx="1597251" cy="3694319"/>
            <a:chOff x="9917758" y="2111949"/>
            <a:chExt cx="1597251" cy="3694319"/>
          </a:xfrm>
        </p:grpSpPr>
        <p:grpSp>
          <p:nvGrpSpPr>
            <p:cNvPr id="46" name="Group 45">
              <a:extLst>
                <a:ext uri="{FF2B5EF4-FFF2-40B4-BE49-F238E27FC236}">
                  <a16:creationId xmlns:a16="http://schemas.microsoft.com/office/drawing/2014/main" id="{B5B5D6C9-2461-4AF4-A676-31DEB44B5205}"/>
                </a:ext>
              </a:extLst>
            </p:cNvPr>
            <p:cNvGrpSpPr/>
            <p:nvPr/>
          </p:nvGrpSpPr>
          <p:grpSpPr>
            <a:xfrm>
              <a:off x="9929094" y="2111949"/>
              <a:ext cx="1582489" cy="1866900"/>
              <a:chOff x="1494518" y="2209800"/>
              <a:chExt cx="1591582" cy="1866900"/>
            </a:xfrm>
          </p:grpSpPr>
          <p:sp>
            <p:nvSpPr>
              <p:cNvPr id="47" name="Rectangle: Top Corners Rounded 46">
                <a:extLst>
                  <a:ext uri="{FF2B5EF4-FFF2-40B4-BE49-F238E27FC236}">
                    <a16:creationId xmlns:a16="http://schemas.microsoft.com/office/drawing/2014/main" id="{4658D557-8B91-4BE7-BC02-52450B746A20}"/>
                  </a:ext>
                </a:extLst>
              </p:cNvPr>
              <p:cNvSpPr/>
              <p:nvPr/>
            </p:nvSpPr>
            <p:spPr>
              <a:xfrm>
                <a:off x="1494518" y="2209800"/>
                <a:ext cx="1591582" cy="1866900"/>
              </a:xfrm>
              <a:prstGeom prst="round2SameRect">
                <a:avLst>
                  <a:gd name="adj1" fmla="val 12063"/>
                  <a:gd name="adj2" fmla="val 0"/>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5047B1B-6BB4-482C-9B66-7CB1E316D047}"/>
                  </a:ext>
                </a:extLst>
              </p:cNvPr>
              <p:cNvSpPr txBox="1"/>
              <p:nvPr/>
            </p:nvSpPr>
            <p:spPr>
              <a:xfrm>
                <a:off x="1843092" y="2563851"/>
                <a:ext cx="894432" cy="1015663"/>
              </a:xfrm>
              <a:prstGeom prst="rect">
                <a:avLst/>
              </a:prstGeom>
              <a:noFill/>
            </p:spPr>
            <p:txBody>
              <a:bodyPr wrap="square" rtlCol="0">
                <a:spAutoFit/>
              </a:bodyPr>
              <a:lstStyle/>
              <a:p>
                <a:pPr algn="ctr"/>
                <a:endParaRPr lang="en-US" sz="6000" b="1" dirty="0">
                  <a:solidFill>
                    <a:srgbClr val="E6E7E9"/>
                  </a:solidFill>
                  <a:latin typeface="Tw Cen MT" panose="020B0602020104020603" pitchFamily="34" charset="0"/>
                </a:endParaRPr>
              </a:p>
            </p:txBody>
          </p:sp>
        </p:grpSp>
        <p:sp>
          <p:nvSpPr>
            <p:cNvPr id="50" name="Freeform: Shape 49">
              <a:extLst>
                <a:ext uri="{FF2B5EF4-FFF2-40B4-BE49-F238E27FC236}">
                  <a16:creationId xmlns:a16="http://schemas.microsoft.com/office/drawing/2014/main" id="{DB44C957-64FD-43D2-B2DD-018647F6A47F}"/>
                </a:ext>
              </a:extLst>
            </p:cNvPr>
            <p:cNvSpPr/>
            <p:nvPr/>
          </p:nvSpPr>
          <p:spPr>
            <a:xfrm flipV="1">
              <a:off x="9923427" y="2774282"/>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8C57DA5-EED0-49DF-B694-2A9DBF868656}"/>
                </a:ext>
              </a:extLst>
            </p:cNvPr>
            <p:cNvSpPr txBox="1"/>
            <p:nvPr/>
          </p:nvSpPr>
          <p:spPr>
            <a:xfrm>
              <a:off x="9917758" y="3468474"/>
              <a:ext cx="1591582" cy="923330"/>
            </a:xfrm>
            <a:prstGeom prst="rect">
              <a:avLst/>
            </a:prstGeom>
            <a:noFill/>
          </p:spPr>
          <p:txBody>
            <a:bodyPr wrap="square" rtlCol="0">
              <a:spAutoFit/>
            </a:bodyPr>
            <a:lstStyle/>
            <a:p>
              <a:pPr algn="ctr"/>
              <a:r>
                <a:rPr lang="en-US" b="1" dirty="0">
                  <a:solidFill>
                    <a:srgbClr val="FF99FF"/>
                  </a:solidFill>
                  <a:latin typeface="Tw Cen MT" panose="020B0602020104020603" pitchFamily="34" charset="0"/>
                </a:rPr>
                <a:t>CHALLENGE BASED LEARNING</a:t>
              </a:r>
            </a:p>
          </p:txBody>
        </p:sp>
        <p:pic>
          <p:nvPicPr>
            <p:cNvPr id="63" name="Graphic 62" descr="Playbook">
              <a:extLst>
                <a:ext uri="{FF2B5EF4-FFF2-40B4-BE49-F238E27FC236}">
                  <a16:creationId xmlns:a16="http://schemas.microsoft.com/office/drawing/2014/main" id="{06703FC0-8DC3-4E21-95F6-0E3B8E724E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09622" y="4565732"/>
              <a:ext cx="914400" cy="914400"/>
            </a:xfrm>
            <a:prstGeom prst="rect">
              <a:avLst/>
            </a:prstGeom>
          </p:spPr>
        </p:pic>
      </p:grpSp>
    </p:spTree>
    <p:custDataLst>
      <p:tags r:id="rId1"/>
    </p:custDataLst>
    <p:extLst>
      <p:ext uri="{BB962C8B-B14F-4D97-AF65-F5344CB8AC3E}">
        <p14:creationId xmlns:p14="http://schemas.microsoft.com/office/powerpoint/2010/main" val="352923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69E5EEB-7EF4-41AF-9C09-E8F34A75B8F9}"/>
              </a:ext>
            </a:extLst>
          </p:cNvPr>
          <p:cNvPicPr>
            <a:picLocks noChangeAspect="1"/>
          </p:cNvPicPr>
          <p:nvPr/>
        </p:nvPicPr>
        <p:blipFill>
          <a:blip r:embed="rId3"/>
          <a:stretch>
            <a:fillRect/>
          </a:stretch>
        </p:blipFill>
        <p:spPr>
          <a:xfrm>
            <a:off x="0" y="0"/>
            <a:ext cx="12191996" cy="4617720"/>
          </a:xfrm>
          <a:prstGeom prst="rect">
            <a:avLst/>
          </a:prstGeom>
          <a:noFill/>
          <a:ln cap="flat">
            <a:noFill/>
          </a:ln>
        </p:spPr>
      </p:pic>
    </p:spTree>
    <p:custDataLst>
      <p:tags r:id="rId1"/>
    </p:custDataLst>
    <p:extLst>
      <p:ext uri="{BB962C8B-B14F-4D97-AF65-F5344CB8AC3E}">
        <p14:creationId xmlns:p14="http://schemas.microsoft.com/office/powerpoint/2010/main" val="425956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C49D-4F28-4091-9367-78F7682722DB}"/>
              </a:ext>
            </a:extLst>
          </p:cNvPr>
          <p:cNvSpPr txBox="1">
            <a:spLocks noGrp="1"/>
          </p:cNvSpPr>
          <p:nvPr>
            <p:ph type="title"/>
          </p:nvPr>
        </p:nvSpPr>
        <p:spPr/>
        <p:txBody>
          <a:bodyPr/>
          <a:lstStyle/>
          <a:p>
            <a:pPr lvl="0"/>
            <a:r>
              <a:rPr lang="pt-PT">
                <a:latin typeface="Calibri" pitchFamily="34"/>
                <a:cs typeface="Calibri" pitchFamily="34"/>
              </a:rPr>
              <a:t>Background</a:t>
            </a:r>
          </a:p>
        </p:txBody>
      </p:sp>
      <p:grpSp>
        <p:nvGrpSpPr>
          <p:cNvPr id="3" name="Group 10">
            <a:extLst>
              <a:ext uri="{FF2B5EF4-FFF2-40B4-BE49-F238E27FC236}">
                <a16:creationId xmlns:a16="http://schemas.microsoft.com/office/drawing/2014/main" id="{E89FD572-6C89-42EA-A63F-649ED8A0D966}"/>
              </a:ext>
            </a:extLst>
          </p:cNvPr>
          <p:cNvGrpSpPr/>
          <p:nvPr/>
        </p:nvGrpSpPr>
        <p:grpSpPr>
          <a:xfrm>
            <a:off x="1243071" y="2644051"/>
            <a:ext cx="9882131" cy="2863873"/>
            <a:chOff x="1243071" y="2644051"/>
            <a:chExt cx="9882131" cy="2863873"/>
          </a:xfrm>
        </p:grpSpPr>
        <p:sp>
          <p:nvSpPr>
            <p:cNvPr id="4" name="Rectangle: Rounded Corners 3">
              <a:extLst>
                <a:ext uri="{FF2B5EF4-FFF2-40B4-BE49-F238E27FC236}">
                  <a16:creationId xmlns:a16="http://schemas.microsoft.com/office/drawing/2014/main" id="{157AEAA3-BB0B-4BA9-AF68-EABAF82020A5}"/>
                </a:ext>
              </a:extLst>
            </p:cNvPr>
            <p:cNvSpPr/>
            <p:nvPr/>
          </p:nvSpPr>
          <p:spPr>
            <a:xfrm>
              <a:off x="1243071" y="2688116"/>
              <a:ext cx="1311002" cy="59490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FFFFFF"/>
                  </a:solidFill>
                  <a:uFillTx/>
                  <a:latin typeface="Calibri"/>
                </a:rPr>
                <a:t>2006</a:t>
              </a:r>
            </a:p>
          </p:txBody>
        </p:sp>
        <p:sp>
          <p:nvSpPr>
            <p:cNvPr id="5" name="TextBox 4">
              <a:extLst>
                <a:ext uri="{FF2B5EF4-FFF2-40B4-BE49-F238E27FC236}">
                  <a16:creationId xmlns:a16="http://schemas.microsoft.com/office/drawing/2014/main" id="{02EE7DA6-CE2A-487D-AC31-F622B1963160}"/>
                </a:ext>
              </a:extLst>
            </p:cNvPr>
            <p:cNvSpPr txBox="1"/>
            <p:nvPr/>
          </p:nvSpPr>
          <p:spPr>
            <a:xfrm>
              <a:off x="2818482" y="2644051"/>
              <a:ext cx="7744858"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dirty="0">
                  <a:solidFill>
                    <a:srgbClr val="000000"/>
                  </a:solidFill>
                  <a:uFillTx/>
                  <a:latin typeface="Calibri"/>
                </a:rPr>
                <a:t>The European Parliament and the Council of the European Union adopted a </a:t>
              </a:r>
              <a:r>
                <a:rPr lang="pt-PT" sz="2000" b="1" i="0" u="sng" strike="noStrike" kern="1200" cap="none" spc="0" baseline="0" dirty="0">
                  <a:solidFill>
                    <a:srgbClr val="000000"/>
                  </a:solidFill>
                  <a:uFillTx/>
                  <a:latin typeface="Calibri"/>
                </a:rPr>
                <a:t>Recommendation on key competences for lifelong learning</a:t>
              </a:r>
              <a:r>
                <a:rPr lang="pt-PT" sz="2000" b="0" i="0" u="none" strike="noStrike" kern="1200" cap="none" spc="0" baseline="0" dirty="0">
                  <a:solidFill>
                    <a:srgbClr val="000000"/>
                  </a:solidFill>
                  <a:uFillTx/>
                  <a:latin typeface="Calibri"/>
                </a:rPr>
                <a:t>.</a:t>
              </a:r>
            </a:p>
          </p:txBody>
        </p:sp>
        <p:sp>
          <p:nvSpPr>
            <p:cNvPr id="6" name="Arrow: Down 6">
              <a:extLst>
                <a:ext uri="{FF2B5EF4-FFF2-40B4-BE49-F238E27FC236}">
                  <a16:creationId xmlns:a16="http://schemas.microsoft.com/office/drawing/2014/main" id="{F9488047-AAA0-43C5-A694-CB5D6E1EF3A1}"/>
                </a:ext>
              </a:extLst>
            </p:cNvPr>
            <p:cNvSpPr/>
            <p:nvPr/>
          </p:nvSpPr>
          <p:spPr>
            <a:xfrm>
              <a:off x="6525661" y="3367095"/>
              <a:ext cx="330509" cy="646334"/>
            </a:xfrm>
            <a:custGeom>
              <a:avLst>
                <a:gd name="f0" fmla="val 16077"/>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2000" b="0" i="0" u="none" strike="noStrike" kern="1200" cap="none" spc="0" baseline="0">
                <a:solidFill>
                  <a:srgbClr val="FFFFFF"/>
                </a:solidFill>
                <a:uFillTx/>
                <a:latin typeface="Calibri"/>
              </a:endParaRPr>
            </a:p>
          </p:txBody>
        </p:sp>
        <p:sp>
          <p:nvSpPr>
            <p:cNvPr id="7" name="TextBox 7">
              <a:extLst>
                <a:ext uri="{FF2B5EF4-FFF2-40B4-BE49-F238E27FC236}">
                  <a16:creationId xmlns:a16="http://schemas.microsoft.com/office/drawing/2014/main" id="{3CEA8AFC-A5EA-41C9-9032-526E8E8D5437}"/>
                </a:ext>
              </a:extLst>
            </p:cNvPr>
            <p:cNvSpPr txBox="1"/>
            <p:nvPr/>
          </p:nvSpPr>
          <p:spPr>
            <a:xfrm>
              <a:off x="1584600" y="4492264"/>
              <a:ext cx="9540602"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dirty="0">
                  <a:solidFill>
                    <a:srgbClr val="000000"/>
                  </a:solidFill>
                  <a:uFillTx/>
                  <a:latin typeface="Calibri"/>
                </a:rPr>
                <a:t>Member States were asked to develop the provision of key competences for all as part of their lifelong learning strategies and use the “Key Competences for Lifelong Learning – A European Reference Framework”.</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48BA-14DB-46FB-A009-3294D8470ECC}"/>
              </a:ext>
            </a:extLst>
          </p:cNvPr>
          <p:cNvSpPr txBox="1">
            <a:spLocks noGrp="1"/>
          </p:cNvSpPr>
          <p:nvPr>
            <p:ph type="title"/>
          </p:nvPr>
        </p:nvSpPr>
        <p:spPr/>
        <p:txBody>
          <a:bodyPr/>
          <a:lstStyle/>
          <a:p>
            <a:pPr lvl="0"/>
            <a:r>
              <a:rPr lang="pt-PT">
                <a:latin typeface="Calibri" pitchFamily="34"/>
                <a:cs typeface="Calibri" pitchFamily="34"/>
              </a:rPr>
              <a:t>Background</a:t>
            </a:r>
          </a:p>
        </p:txBody>
      </p:sp>
      <p:sp>
        <p:nvSpPr>
          <p:cNvPr id="3" name="TextBox 8">
            <a:extLst>
              <a:ext uri="{FF2B5EF4-FFF2-40B4-BE49-F238E27FC236}">
                <a16:creationId xmlns:a16="http://schemas.microsoft.com/office/drawing/2014/main" id="{C5A9CAB0-FB64-402A-AA37-BE01CB37EADD}"/>
              </a:ext>
            </a:extLst>
          </p:cNvPr>
          <p:cNvSpPr txBox="1"/>
          <p:nvPr/>
        </p:nvSpPr>
        <p:spPr>
          <a:xfrm>
            <a:off x="649992" y="1795744"/>
            <a:ext cx="10950762"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pt-PT" sz="2000" b="0" i="0" u="none" strike="noStrike" kern="1200" cap="none" spc="0" baseline="0">
                <a:solidFill>
                  <a:srgbClr val="000000"/>
                </a:solidFill>
                <a:uFillTx/>
                <a:latin typeface="Calibri"/>
              </a:rPr>
              <a:t>OECD surveys on educational programmes indicated a constant high share of teenagers and adults with insuficiente basic skills.</a:t>
            </a:r>
          </a:p>
        </p:txBody>
      </p:sp>
      <p:sp>
        <p:nvSpPr>
          <p:cNvPr id="4" name="Oval 9">
            <a:extLst>
              <a:ext uri="{FF2B5EF4-FFF2-40B4-BE49-F238E27FC236}">
                <a16:creationId xmlns:a16="http://schemas.microsoft.com/office/drawing/2014/main" id="{76BB6A97-BAEC-4D06-991F-5EA25395567F}"/>
              </a:ext>
            </a:extLst>
          </p:cNvPr>
          <p:cNvSpPr/>
          <p:nvPr/>
        </p:nvSpPr>
        <p:spPr>
          <a:xfrm>
            <a:off x="723436" y="3160733"/>
            <a:ext cx="1520327" cy="8923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400" b="0" i="0" u="none" strike="noStrike" kern="1200" cap="none" spc="0" baseline="0">
                <a:solidFill>
                  <a:srgbClr val="FFFFFF"/>
                </a:solidFill>
                <a:uFillTx/>
                <a:latin typeface="Calibri"/>
              </a:rPr>
              <a:t>2015</a:t>
            </a:r>
          </a:p>
        </p:txBody>
      </p:sp>
      <p:sp>
        <p:nvSpPr>
          <p:cNvPr id="5" name="Rectangle: Rounded Corners 10">
            <a:extLst>
              <a:ext uri="{FF2B5EF4-FFF2-40B4-BE49-F238E27FC236}">
                <a16:creationId xmlns:a16="http://schemas.microsoft.com/office/drawing/2014/main" id="{4CD84D35-A62C-46ED-A87D-F75F8CF4E799}"/>
              </a:ext>
            </a:extLst>
          </p:cNvPr>
          <p:cNvSpPr/>
          <p:nvPr/>
        </p:nvSpPr>
        <p:spPr>
          <a:xfrm>
            <a:off x="2754218" y="2640567"/>
            <a:ext cx="8637221" cy="64271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00000"/>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FFFFFF"/>
                </a:solidFill>
                <a:uFillTx/>
                <a:latin typeface="Calibri"/>
              </a:rPr>
              <a:t>1 in 5 pupils had seriuos difficulties in developing sufificient Reading, mathematic or science skills. </a:t>
            </a:r>
            <a:r>
              <a:rPr lang="pt-PT" sz="1200" b="0" i="0" u="none" strike="noStrike" kern="1200" cap="none" spc="0" baseline="0">
                <a:solidFill>
                  <a:srgbClr val="FFFFFF"/>
                </a:solidFill>
                <a:uFillTx/>
                <a:latin typeface="Calibri"/>
              </a:rPr>
              <a:t>(PISA results 2015)</a:t>
            </a:r>
          </a:p>
        </p:txBody>
      </p:sp>
      <p:sp>
        <p:nvSpPr>
          <p:cNvPr id="6" name="Rectangle: Rounded Corners 11">
            <a:extLst>
              <a:ext uri="{FF2B5EF4-FFF2-40B4-BE49-F238E27FC236}">
                <a16:creationId xmlns:a16="http://schemas.microsoft.com/office/drawing/2014/main" id="{CCC2463B-D16C-4044-978D-795ACCD50C03}"/>
              </a:ext>
            </a:extLst>
          </p:cNvPr>
          <p:cNvSpPr/>
          <p:nvPr/>
        </p:nvSpPr>
        <p:spPr>
          <a:xfrm>
            <a:off x="2754218" y="3908584"/>
            <a:ext cx="8637221" cy="64271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00000"/>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000" b="0" i="0" u="none" strike="noStrike" kern="1200" cap="none" spc="0" baseline="0">
                <a:solidFill>
                  <a:srgbClr val="FFFFFF"/>
                </a:solidFill>
                <a:uFillTx/>
                <a:latin typeface="Calibri"/>
              </a:rPr>
              <a:t>44% of the EU population have low or no (19%) digital skills </a:t>
            </a:r>
            <a:r>
              <a:rPr lang="pt-PT" sz="1200" b="0" i="0" u="none" strike="noStrike" kern="1200" cap="none" spc="0" baseline="0">
                <a:solidFill>
                  <a:srgbClr val="FFFFFF"/>
                </a:solidFill>
                <a:uFillTx/>
                <a:latin typeface="Calibri"/>
              </a:rPr>
              <a:t>(EC Digital Scoreboard 2017)</a:t>
            </a:r>
          </a:p>
        </p:txBody>
      </p:sp>
      <p:pic>
        <p:nvPicPr>
          <p:cNvPr id="7" name="Picture 12">
            <a:extLst>
              <a:ext uri="{FF2B5EF4-FFF2-40B4-BE49-F238E27FC236}">
                <a16:creationId xmlns:a16="http://schemas.microsoft.com/office/drawing/2014/main" id="{00D81CE4-4CC4-4F22-BEFA-B4988552A60F}"/>
              </a:ext>
            </a:extLst>
          </p:cNvPr>
          <p:cNvPicPr>
            <a:picLocks noChangeAspect="1"/>
          </p:cNvPicPr>
          <p:nvPr/>
        </p:nvPicPr>
        <p:blipFill>
          <a:blip r:embed="rId4"/>
          <a:stretch>
            <a:fillRect/>
          </a:stretch>
        </p:blipFill>
        <p:spPr>
          <a:xfrm>
            <a:off x="436854" y="5354982"/>
            <a:ext cx="11377037" cy="952987"/>
          </a:xfrm>
          <a:prstGeom prst="rect">
            <a:avLst/>
          </a:prstGeom>
          <a:noFill/>
          <a:ln cap="flat">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A62A-C37B-46C1-997F-A844599E74C6}"/>
              </a:ext>
            </a:extLst>
          </p:cNvPr>
          <p:cNvSpPr txBox="1">
            <a:spLocks noGrp="1"/>
          </p:cNvSpPr>
          <p:nvPr>
            <p:ph type="title"/>
          </p:nvPr>
        </p:nvSpPr>
        <p:spPr/>
        <p:txBody>
          <a:bodyPr/>
          <a:lstStyle/>
          <a:p>
            <a:pPr lvl="0"/>
            <a:r>
              <a:rPr lang="pt-PT">
                <a:latin typeface="Calibri" pitchFamily="34"/>
                <a:cs typeface="Calibri" pitchFamily="34"/>
              </a:rPr>
              <a:t>Background</a:t>
            </a:r>
          </a:p>
        </p:txBody>
      </p:sp>
      <p:sp>
        <p:nvSpPr>
          <p:cNvPr id="3" name="TextBox 4">
            <a:extLst>
              <a:ext uri="{FF2B5EF4-FFF2-40B4-BE49-F238E27FC236}">
                <a16:creationId xmlns:a16="http://schemas.microsoft.com/office/drawing/2014/main" id="{6536AE41-7610-42FA-B949-39A40CB9315C}"/>
              </a:ext>
            </a:extLst>
          </p:cNvPr>
          <p:cNvSpPr txBox="1"/>
          <p:nvPr/>
        </p:nvSpPr>
        <p:spPr>
          <a:xfrm>
            <a:off x="793214" y="2640933"/>
            <a:ext cx="4968602" cy="34163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PT" sz="2400" b="0" i="0" u="none" strike="noStrike" kern="1200" cap="none" spc="0" baseline="0">
                <a:solidFill>
                  <a:srgbClr val="000000"/>
                </a:solidFill>
                <a:uFillTx/>
                <a:latin typeface="Calibri"/>
              </a:rPr>
              <a:t>The New Skills Agenda for Europe (EC, 2016) announced the review of the 2006 Recommendation ackowledging that investing in skills and competences and in a shared and updated understanding of key competences is a first step for fostering education and training in Europe.</a:t>
            </a:r>
          </a:p>
        </p:txBody>
      </p:sp>
      <p:pic>
        <p:nvPicPr>
          <p:cNvPr id="4" name="Picture 5">
            <a:extLst>
              <a:ext uri="{FF2B5EF4-FFF2-40B4-BE49-F238E27FC236}">
                <a16:creationId xmlns:a16="http://schemas.microsoft.com/office/drawing/2014/main" id="{501D7498-A3FC-4CC3-B12B-369ABAF1D6A7}"/>
              </a:ext>
            </a:extLst>
          </p:cNvPr>
          <p:cNvPicPr>
            <a:picLocks noChangeAspect="1"/>
          </p:cNvPicPr>
          <p:nvPr/>
        </p:nvPicPr>
        <p:blipFill>
          <a:blip r:embed="rId3"/>
          <a:stretch>
            <a:fillRect/>
          </a:stretch>
        </p:blipFill>
        <p:spPr>
          <a:xfrm>
            <a:off x="5970684" y="2640933"/>
            <a:ext cx="5715000" cy="2419346"/>
          </a:xfrm>
          <a:prstGeom prst="rect">
            <a:avLst/>
          </a:prstGeom>
          <a:noFill/>
          <a:ln cap="flat">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1726-ED1F-4B10-886A-41D530191780}"/>
              </a:ext>
            </a:extLst>
          </p:cNvPr>
          <p:cNvSpPr txBox="1">
            <a:spLocks noGrp="1"/>
          </p:cNvSpPr>
          <p:nvPr>
            <p:ph type="title"/>
          </p:nvPr>
        </p:nvSpPr>
        <p:spPr/>
        <p:txBody>
          <a:bodyPr/>
          <a:lstStyle/>
          <a:p>
            <a:pPr lvl="0"/>
            <a:r>
              <a:rPr lang="pt-PT"/>
              <a:t>Entrepreneurship</a:t>
            </a:r>
          </a:p>
        </p:txBody>
      </p:sp>
      <p:pic>
        <p:nvPicPr>
          <p:cNvPr id="3" name="Picture 2">
            <a:extLst>
              <a:ext uri="{FF2B5EF4-FFF2-40B4-BE49-F238E27FC236}">
                <a16:creationId xmlns:a16="http://schemas.microsoft.com/office/drawing/2014/main" id="{48B76323-7EFA-4B5A-BCCE-9636E32DFF78}"/>
              </a:ext>
            </a:extLst>
          </p:cNvPr>
          <p:cNvPicPr>
            <a:picLocks noChangeAspect="1"/>
          </p:cNvPicPr>
          <p:nvPr/>
        </p:nvPicPr>
        <p:blipFill>
          <a:blip r:embed="rId3"/>
          <a:srcRect b="33333"/>
          <a:stretch>
            <a:fillRect/>
          </a:stretch>
        </p:blipFill>
        <p:spPr>
          <a:xfrm>
            <a:off x="0" y="0"/>
            <a:ext cx="12191996" cy="4572000"/>
          </a:xfrm>
          <a:prstGeom prst="rect">
            <a:avLst/>
          </a:prstGeom>
          <a:noFill/>
          <a:ln cap="flat">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8C66-43A4-45CA-82F9-305AFC4DB059}"/>
              </a:ext>
            </a:extLst>
          </p:cNvPr>
          <p:cNvSpPr txBox="1">
            <a:spLocks noGrp="1"/>
          </p:cNvSpPr>
          <p:nvPr>
            <p:ph type="title"/>
          </p:nvPr>
        </p:nvSpPr>
        <p:spPr>
          <a:xfrm>
            <a:off x="731520" y="642594"/>
            <a:ext cx="11074398" cy="1371600"/>
          </a:xfrm>
        </p:spPr>
        <p:txBody>
          <a:bodyPr/>
          <a:lstStyle/>
          <a:p>
            <a:pPr lvl="0"/>
            <a:r>
              <a:rPr lang="pt-PT" sz="4000">
                <a:latin typeface="Calibri" pitchFamily="34"/>
                <a:cs typeface="Calibri" pitchFamily="34"/>
              </a:rPr>
              <a:t>What is Entrepreneurship key competence?</a:t>
            </a:r>
          </a:p>
        </p:txBody>
      </p:sp>
      <p:sp>
        <p:nvSpPr>
          <p:cNvPr id="3" name="Content Placeholder 2">
            <a:extLst>
              <a:ext uri="{FF2B5EF4-FFF2-40B4-BE49-F238E27FC236}">
                <a16:creationId xmlns:a16="http://schemas.microsoft.com/office/drawing/2014/main" id="{C7B6FF8C-AC26-4DB4-8613-D97EC882F33E}"/>
              </a:ext>
            </a:extLst>
          </p:cNvPr>
          <p:cNvSpPr txBox="1">
            <a:spLocks noGrp="1"/>
          </p:cNvSpPr>
          <p:nvPr>
            <p:ph idx="1"/>
          </p:nvPr>
        </p:nvSpPr>
        <p:spPr>
          <a:xfrm>
            <a:off x="5394960" y="2159291"/>
            <a:ext cx="5600699" cy="3280730"/>
          </a:xfrm>
        </p:spPr>
        <p:txBody>
          <a:bodyPr>
            <a:noAutofit/>
          </a:bodyPr>
          <a:lstStyle/>
          <a:p>
            <a:pPr marL="0" lvl="0" indent="0">
              <a:lnSpc>
                <a:spcPct val="150000"/>
              </a:lnSpc>
              <a:buNone/>
            </a:pPr>
            <a:r>
              <a:rPr lang="pt-PT" sz="2000">
                <a:latin typeface="Calibri"/>
              </a:rPr>
              <a:t>C</a:t>
            </a:r>
            <a:r>
              <a:rPr lang="en-US" sz="2000">
                <a:latin typeface="Calibri"/>
              </a:rPr>
              <a:t>apacity to act upon opportunities and ideas, and to transform them into values (social, cultural, or financial) for others. It is founded upon </a:t>
            </a:r>
            <a:r>
              <a:rPr lang="en-US" sz="2000" b="1">
                <a:latin typeface="Calibri"/>
              </a:rPr>
              <a:t>creativity, critical thinking and problem solving</a:t>
            </a:r>
            <a:r>
              <a:rPr lang="en-US" sz="2000">
                <a:latin typeface="Calibri"/>
              </a:rPr>
              <a:t>, </a:t>
            </a:r>
            <a:r>
              <a:rPr lang="en-US" sz="2000" b="1">
                <a:latin typeface="Calibri"/>
              </a:rPr>
              <a:t>taking initiative and perseverance and the ability to work collaboratively </a:t>
            </a:r>
            <a:r>
              <a:rPr lang="en-US" sz="2000">
                <a:latin typeface="Calibri"/>
              </a:rPr>
              <a:t>in order to plan and manage projects.</a:t>
            </a:r>
            <a:endParaRPr lang="pt-PT" sz="2000">
              <a:latin typeface="Calibri"/>
            </a:endParaRPr>
          </a:p>
        </p:txBody>
      </p:sp>
      <p:pic>
        <p:nvPicPr>
          <p:cNvPr id="4" name="Picture 3">
            <a:extLst>
              <a:ext uri="{FF2B5EF4-FFF2-40B4-BE49-F238E27FC236}">
                <a16:creationId xmlns:a16="http://schemas.microsoft.com/office/drawing/2014/main" id="{EEFFAF58-64B1-4675-8F89-868E72B4AAEB}"/>
              </a:ext>
            </a:extLst>
          </p:cNvPr>
          <p:cNvPicPr>
            <a:picLocks noChangeAspect="1"/>
          </p:cNvPicPr>
          <p:nvPr/>
        </p:nvPicPr>
        <p:blipFill>
          <a:blip r:embed="rId3"/>
          <a:stretch>
            <a:fillRect/>
          </a:stretch>
        </p:blipFill>
        <p:spPr>
          <a:xfrm>
            <a:off x="651025" y="2014194"/>
            <a:ext cx="4454371" cy="3570924"/>
          </a:xfrm>
          <a:prstGeom prst="rect">
            <a:avLst/>
          </a:prstGeom>
          <a:noFill/>
          <a:ln cap="flat">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1C5A-CDD6-48C2-96B0-07FC65CDD53A}"/>
              </a:ext>
            </a:extLst>
          </p:cNvPr>
          <p:cNvSpPr txBox="1">
            <a:spLocks noGrp="1"/>
          </p:cNvSpPr>
          <p:nvPr>
            <p:ph type="title"/>
          </p:nvPr>
        </p:nvSpPr>
        <p:spPr>
          <a:xfrm>
            <a:off x="731520" y="642594"/>
            <a:ext cx="11074398" cy="1371600"/>
          </a:xfrm>
        </p:spPr>
        <p:txBody>
          <a:bodyPr/>
          <a:lstStyle/>
          <a:p>
            <a:pPr lvl="0"/>
            <a:r>
              <a:rPr lang="pt-PT" dirty="0"/>
              <a:t>EntreComp: Entrepreneurship Competence Framework</a:t>
            </a:r>
          </a:p>
        </p:txBody>
      </p:sp>
      <p:sp>
        <p:nvSpPr>
          <p:cNvPr id="3" name="Content Placeholder 2">
            <a:extLst>
              <a:ext uri="{FF2B5EF4-FFF2-40B4-BE49-F238E27FC236}">
                <a16:creationId xmlns:a16="http://schemas.microsoft.com/office/drawing/2014/main" id="{2C0E24CC-2073-42EF-A4EE-6450EB062CF0}"/>
              </a:ext>
            </a:extLst>
          </p:cNvPr>
          <p:cNvSpPr txBox="1">
            <a:spLocks noGrp="1"/>
          </p:cNvSpPr>
          <p:nvPr>
            <p:ph idx="1"/>
          </p:nvPr>
        </p:nvSpPr>
        <p:spPr>
          <a:xfrm>
            <a:off x="731520" y="2246342"/>
            <a:ext cx="10535917" cy="1297972"/>
          </a:xfrm>
        </p:spPr>
        <p:txBody>
          <a:bodyPr>
            <a:noAutofit/>
          </a:bodyPr>
          <a:lstStyle/>
          <a:p>
            <a:pPr lvl="0"/>
            <a:r>
              <a:rPr lang="en-US" sz="2000" dirty="0">
                <a:latin typeface="Calibri"/>
              </a:rPr>
              <a:t>Created as a reference tool to help improve the entrepreneurial capacity of European people and </a:t>
            </a:r>
            <a:r>
              <a:rPr lang="en-US" sz="2000" dirty="0" err="1">
                <a:latin typeface="Calibri"/>
              </a:rPr>
              <a:t>organisations</a:t>
            </a:r>
            <a:r>
              <a:rPr lang="en-US" sz="2000" dirty="0">
                <a:latin typeface="Calibri"/>
              </a:rPr>
              <a:t>.</a:t>
            </a:r>
          </a:p>
          <a:p>
            <a:pPr lvl="0"/>
            <a:r>
              <a:rPr lang="en-US" sz="2000" dirty="0">
                <a:latin typeface="Calibri"/>
              </a:rPr>
              <a:t>Aims to build consensus around a common understanding of entrepreneurship competence.</a:t>
            </a:r>
          </a:p>
          <a:p>
            <a:pPr marL="0" lvl="0" indent="0">
              <a:buNone/>
            </a:pPr>
            <a:endParaRPr lang="en-US" sz="2000" dirty="0">
              <a:latin typeface="Calibri"/>
            </a:endParaRPr>
          </a:p>
          <a:p>
            <a:pPr marL="0" lvl="0" indent="0">
              <a:buNone/>
            </a:pPr>
            <a:endParaRPr lang="en-US" sz="2000" dirty="0">
              <a:latin typeface="Calibri"/>
            </a:endParaRPr>
          </a:p>
          <a:p>
            <a:pPr marL="0" lvl="0" indent="0">
              <a:buNone/>
            </a:pPr>
            <a:endParaRPr lang="en-US" sz="2000" dirty="0">
              <a:latin typeface="Calibri"/>
            </a:endParaRPr>
          </a:p>
          <a:p>
            <a:pPr marL="0" lvl="0" indent="0">
              <a:buNone/>
            </a:pPr>
            <a:endParaRPr lang="en-US" sz="2000" dirty="0">
              <a:latin typeface="Calibri"/>
            </a:endParaRPr>
          </a:p>
          <a:p>
            <a:pPr lvl="0"/>
            <a:endParaRPr lang="en-US" sz="2000" dirty="0">
              <a:latin typeface="Calibri"/>
            </a:endParaRPr>
          </a:p>
        </p:txBody>
      </p:sp>
      <p:pic>
        <p:nvPicPr>
          <p:cNvPr id="4" name="Picture 4">
            <a:extLst>
              <a:ext uri="{FF2B5EF4-FFF2-40B4-BE49-F238E27FC236}">
                <a16:creationId xmlns:a16="http://schemas.microsoft.com/office/drawing/2014/main" id="{EF75D2BD-E555-4394-8DC1-0E7824CE1A32}"/>
              </a:ext>
            </a:extLst>
          </p:cNvPr>
          <p:cNvPicPr>
            <a:picLocks noChangeAspect="1"/>
          </p:cNvPicPr>
          <p:nvPr/>
        </p:nvPicPr>
        <p:blipFill>
          <a:blip r:embed="rId3"/>
          <a:stretch>
            <a:fillRect/>
          </a:stretch>
        </p:blipFill>
        <p:spPr>
          <a:xfrm>
            <a:off x="924558" y="3544314"/>
            <a:ext cx="4767260" cy="2671090"/>
          </a:xfrm>
          <a:prstGeom prst="rect">
            <a:avLst/>
          </a:prstGeom>
          <a:noFill/>
          <a:ln cap="flat">
            <a:noFill/>
          </a:ln>
        </p:spPr>
      </p:pic>
      <p:sp>
        <p:nvSpPr>
          <p:cNvPr id="5" name="TextBox 5">
            <a:extLst>
              <a:ext uri="{FF2B5EF4-FFF2-40B4-BE49-F238E27FC236}">
                <a16:creationId xmlns:a16="http://schemas.microsoft.com/office/drawing/2014/main" id="{AB107F10-5607-4DA9-89EF-57681C9EEEFF}"/>
              </a:ext>
            </a:extLst>
          </p:cNvPr>
          <p:cNvSpPr txBox="1"/>
          <p:nvPr/>
        </p:nvSpPr>
        <p:spPr>
          <a:xfrm>
            <a:off x="5691829" y="5420298"/>
            <a:ext cx="5923035"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hlinkClick r:id="rId4"/>
              </a:rPr>
              <a:t>https://audiovisual.ec.europa.eu/en/video/I-163141?&amp;lg=OR</a:t>
            </a:r>
            <a:endParaRPr lang="en-US" sz="1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t-PT" sz="1800" b="0" i="0" u="none" strike="noStrike" kern="1200" cap="none" spc="0" baseline="0" dirty="0">
              <a:solidFill>
                <a:srgbClr val="000000"/>
              </a:solidFill>
              <a:uFillTx/>
              <a:latin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183128"/>
  <p:tag name="ARTICULATE_PROJECT_CHECK" val="0"/>
  <p:tag name="TAG_BACKING_FORM_KEY" val="398332-c:\users\tsavelino\desktop\weldone\entrepreneurship mini lesson.odp"/>
  <p:tag name="ARTICULATE_PRESENTER_VERSION" val="8"/>
  <p:tag name="ARTICULATE_PROJECT_OPEN" val="0"/>
  <p:tag name="ARTICULATE_SLIDE_COUNT" val="34"/>
  <p:tag name="ARTICULATE_DESIGN_ID_INTEGRAL" val="CiaDLptY"/>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8EB59E04BBFD438A0287F71E84A53B" ma:contentTypeVersion="12" ma:contentTypeDescription="Create a new document." ma:contentTypeScope="" ma:versionID="dd95ba3c89ee0b6d7b3def9863a2ff3a">
  <xsd:schema xmlns:xsd="http://www.w3.org/2001/XMLSchema" xmlns:xs="http://www.w3.org/2001/XMLSchema" xmlns:p="http://schemas.microsoft.com/office/2006/metadata/properties" xmlns:ns2="bb538aeb-3ba7-4d2b-8b66-2543dce77738" xmlns:ns3="c732e393-f197-4d5a-8d12-25db2c6f0a52" targetNamespace="http://schemas.microsoft.com/office/2006/metadata/properties" ma:root="true" ma:fieldsID="e7da22e1620a14ba12df906d74fa08b8" ns2:_="" ns3:_="">
    <xsd:import namespace="bb538aeb-3ba7-4d2b-8b66-2543dce77738"/>
    <xsd:import namespace="c732e393-f197-4d5a-8d12-25db2c6f0a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38aeb-3ba7-4d2b-8b66-2543dce77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32e393-f197-4d5a-8d12-25db2c6f0a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1545B-C290-49E1-BDDF-BC5DB53AA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38aeb-3ba7-4d2b-8b66-2543dce77738"/>
    <ds:schemaRef ds:uri="c732e393-f197-4d5a-8d12-25db2c6f0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AA93C0-F033-4A38-B363-B88419F5970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787EF18-89D0-4B29-B167-3DBD714C08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556</TotalTime>
  <Words>2838</Words>
  <Application>Microsoft Office PowerPoint</Application>
  <PresentationFormat>Szélesvásznú</PresentationFormat>
  <Paragraphs>209</Paragraphs>
  <Slides>34</Slides>
  <Notes>11</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34</vt:i4>
      </vt:variant>
    </vt:vector>
  </HeadingPairs>
  <TitlesOfParts>
    <vt:vector size="43" baseType="lpstr">
      <vt:lpstr>Aharoni</vt:lpstr>
      <vt:lpstr>Arial</vt:lpstr>
      <vt:lpstr>Articulate Light</vt:lpstr>
      <vt:lpstr>Articulate Narrow</vt:lpstr>
      <vt:lpstr>Calibri</vt:lpstr>
      <vt:lpstr>Tw Cen MT</vt:lpstr>
      <vt:lpstr>Tw Cen MT Condensed</vt:lpstr>
      <vt:lpstr>Wingdings 3</vt:lpstr>
      <vt:lpstr>Integral</vt:lpstr>
      <vt:lpstr>Entrepreneurship Key Competence for Lifelong Learning</vt:lpstr>
      <vt:lpstr>In this presentation…</vt:lpstr>
      <vt:lpstr>What is a key competence?</vt:lpstr>
      <vt:lpstr>Background</vt:lpstr>
      <vt:lpstr>Background</vt:lpstr>
      <vt:lpstr>Background</vt:lpstr>
      <vt:lpstr>Entrepreneurship</vt:lpstr>
      <vt:lpstr>What is Entrepreneurship key competence?</vt:lpstr>
      <vt:lpstr>EntreComp: Entrepreneurship Competence Framework</vt:lpstr>
      <vt:lpstr>What is Entrepreneurship key competence?</vt:lpstr>
      <vt:lpstr>What is Entrepreneurship key competence?</vt:lpstr>
      <vt:lpstr>What is Entrepreneurship key competence?</vt:lpstr>
      <vt:lpstr>EntreComp: Entrepreneurship Competence Framework</vt:lpstr>
      <vt:lpstr>EntreComp: Entrepreneurship Competence Framework</vt:lpstr>
      <vt:lpstr>Top tips for getting started with EntreComp</vt:lpstr>
      <vt:lpstr>Competence Oriented Approach</vt:lpstr>
      <vt:lpstr>Competence oriented approach</vt:lpstr>
      <vt:lpstr>Competence oriented approach</vt:lpstr>
      <vt:lpstr>Competence oriented approach</vt:lpstr>
      <vt:lpstr>Competence oriented approach</vt:lpstr>
      <vt:lpstr>Competence oriented approach</vt:lpstr>
      <vt:lpstr>Being  an entrepreneurial teacher </vt:lpstr>
      <vt:lpstr>Entrepreneurial teacher </vt:lpstr>
      <vt:lpstr>Entrepreneurial educators</vt:lpstr>
      <vt:lpstr>EXPERIENTIAL LEARNING</vt:lpstr>
      <vt:lpstr>6 guiding principles for developing students entrepreneurial competences </vt:lpstr>
      <vt:lpstr>1- Facilitate creative thinking throughout the learning process </vt:lpstr>
      <vt:lpstr>2- Promote active entrepreneurial learning through real-world contexts </vt:lpstr>
      <vt:lpstr>3 - Foster purposeful collaboration both in and beyond the school</vt:lpstr>
      <vt:lpstr>4 - Encourage students to create value for others through their learning </vt:lpstr>
      <vt:lpstr>5 - Stimulates reflexion, flexible thinking and learning from experience</vt:lpstr>
      <vt:lpstr>6 - Makes entrepreneurial competences an explicit part of learning and assessment </vt:lpstr>
      <vt:lpstr>Active methods of engaging learners </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Entrepreneurship Key Competence for Lifelong Learning</dc:title>
  <dc:creator>Tânia S. Avelino</dc:creator>
  <cp:lastModifiedBy>Zoltán Kelemen</cp:lastModifiedBy>
  <cp:revision>19</cp:revision>
  <dcterms:created xsi:type="dcterms:W3CDTF">2020-10-19T11:06:38Z</dcterms:created>
  <dcterms:modified xsi:type="dcterms:W3CDTF">2021-05-10T10:53:40Z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B18056F0-F355-43EF-8FB4-B00B93E96839</vt:lpwstr>
  </property>
  <property fmtid="{D5CDD505-2E9C-101B-9397-08002B2CF9AE}" pid="3" name="ArticulatePath">
    <vt:lpwstr>Entrepreneurship Mini lesson</vt:lpwstr>
  </property>
  <property fmtid="{D5CDD505-2E9C-101B-9397-08002B2CF9AE}" pid="4" name="ContentTypeId">
    <vt:lpwstr>0x010100708EB59E04BBFD438A0287F71E84A53B</vt:lpwstr>
  </property>
</Properties>
</file>